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5" r:id="rId4"/>
    <p:sldId id="259" r:id="rId5"/>
    <p:sldId id="272" r:id="rId6"/>
    <p:sldId id="260" r:id="rId7"/>
    <p:sldId id="266" r:id="rId8"/>
    <p:sldId id="268" r:id="rId9"/>
    <p:sldId id="261" r:id="rId10"/>
    <p:sldId id="270" r:id="rId11"/>
    <p:sldId id="264" r:id="rId12"/>
    <p:sldId id="271" r:id="rId13"/>
    <p:sldId id="265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2" autoAdjust="0"/>
    <p:restoredTop sz="94709" autoAdjust="0"/>
  </p:normalViewPr>
  <p:slideViewPr>
    <p:cSldViewPr>
      <p:cViewPr varScale="1">
        <p:scale>
          <a:sx n="65" d="100"/>
          <a:sy n="65" d="100"/>
        </p:scale>
        <p:origin x="-114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26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390D4-7F0C-4A18-B61E-386E8096AB13}" type="datetimeFigureOut">
              <a:rPr lang="en-US"/>
              <a:pPr>
                <a:defRPr/>
              </a:pPr>
              <a:t>5/11/2010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B4029-808A-4A4A-A4C3-13B1D0AEB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6653B-0820-4355-8749-0541F26FBDA8}" type="datetimeFigureOut">
              <a:rPr lang="en-US"/>
              <a:pPr>
                <a:defRPr/>
              </a:pPr>
              <a:t>5/11/2010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E65D4-674B-41A7-AE79-28D6E80311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B4E63-12A7-4B33-A1D6-F2F12D820B4F}" type="datetimeFigureOut">
              <a:rPr lang="en-US"/>
              <a:pPr>
                <a:defRPr/>
              </a:pPr>
              <a:t>5/11/2010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AFB10-EC87-4BB7-ADE4-FB04428ED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08741-069F-46AA-B419-5CDC839F1731}" type="datetimeFigureOut">
              <a:rPr lang="en-US"/>
              <a:pPr>
                <a:defRPr/>
              </a:pPr>
              <a:t>5/11/2010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4393E-3675-438D-95BE-DD5D1CC140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D33CD-CCDA-4BF7-BE7D-C3F4A2111B4D}" type="datetimeFigureOut">
              <a:rPr lang="en-US"/>
              <a:pPr>
                <a:defRPr/>
              </a:pPr>
              <a:t>5/11/2010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4CBBE-B609-4EB2-B58F-4C9EA6F030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BCDCE-439E-4D5A-A817-3A609EAC4059}" type="datetimeFigureOut">
              <a:rPr lang="en-US"/>
              <a:pPr>
                <a:defRPr/>
              </a:pPr>
              <a:t>5/11/2010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BD154-CC7F-4DF1-A73A-706A4FD03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2F91D-436C-4A4F-A315-BC3D551775EC}" type="datetimeFigureOut">
              <a:rPr lang="en-US"/>
              <a:pPr>
                <a:defRPr/>
              </a:pPr>
              <a:t>5/11/2010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8BC63-3038-479F-8AB2-CBAACDA19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B93B7-F8C3-4D6A-B3B1-AD8E0B58844F}" type="datetimeFigureOut">
              <a:rPr lang="en-US"/>
              <a:pPr>
                <a:defRPr/>
              </a:pPr>
              <a:t>5/11/2010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0D5C8-877A-4BCC-B115-4C6187F04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A1B9F-5F2E-4B90-9B6E-92B48A3064D7}" type="datetimeFigureOut">
              <a:rPr lang="en-US"/>
              <a:pPr>
                <a:defRPr/>
              </a:pPr>
              <a:t>5/11/2010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6198A-22DE-4D7A-8625-3FE4918FA3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8B129-8204-485E-B069-B7241AD570D3}" type="datetimeFigureOut">
              <a:rPr lang="en-US"/>
              <a:pPr>
                <a:defRPr/>
              </a:pPr>
              <a:t>5/11/2010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0291F-E403-4A2C-AFD7-AAFE95C4FF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53553-3DB7-46A2-BCD7-E17CF40500BE}" type="datetimeFigureOut">
              <a:rPr lang="en-US"/>
              <a:pPr>
                <a:defRPr/>
              </a:pPr>
              <a:t>5/11/2010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1C951-BF35-4E04-AF65-1ADD939D3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E25A9D-60BB-4D09-9000-AFB102C97E0E}" type="datetimeFigureOut">
              <a:rPr lang="en-US"/>
              <a:pPr>
                <a:defRPr/>
              </a:pPr>
              <a:t>5/11/2010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022DE04-E848-4F71-9D10-123699AD0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500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/>
                </a:solidFill>
              </a:rPr>
              <a:t>Comparison of </a:t>
            </a:r>
            <a:r>
              <a:rPr lang="en-US" dirty="0" err="1" smtClean="0">
                <a:solidFill>
                  <a:schemeClr val="bg1"/>
                </a:solidFill>
              </a:rPr>
              <a:t>Wildtype</a:t>
            </a:r>
            <a:r>
              <a:rPr lang="en-US" dirty="0" smtClean="0">
                <a:solidFill>
                  <a:schemeClr val="bg1"/>
                </a:solidFill>
              </a:rPr>
              <a:t> vs. FASPS Mammalian Molecular Clocks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057400"/>
            <a:ext cx="4648200" cy="11430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By Erin </a:t>
            </a:r>
            <a:r>
              <a:rPr lang="en-US" dirty="0" err="1" smtClean="0">
                <a:solidFill>
                  <a:schemeClr val="bg1"/>
                </a:solidFill>
              </a:rPr>
              <a:t>Eppler</a:t>
            </a:r>
            <a:endParaRPr lang="en-US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May 2010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752600"/>
            <a:ext cx="3429000" cy="4515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953000" y="640080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http://www.soundlighthealer.com/images/circadian_clock_1.jpg</a:t>
            </a:r>
          </a:p>
          <a:p>
            <a:endParaRPr lang="en-US" dirty="0"/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  <a:solidFill>
            <a:schemeClr val="tx1"/>
          </a:solidFill>
        </p:spPr>
        <p:txBody>
          <a:bodyPr/>
          <a:lstStyle/>
          <a:p>
            <a:pPr>
              <a:buNone/>
            </a:pPr>
            <a:r>
              <a:rPr lang="en-US" sz="1400" dirty="0" smtClean="0">
                <a:solidFill>
                  <a:schemeClr val="bg1"/>
                </a:solidFill>
              </a:rPr>
              <a:t>Baml1 and CLOCK protein concentrations decrease over time.</a:t>
            </a:r>
            <a:endParaRPr lang="en-US" sz="1400" baseline="-25000" dirty="0" smtClean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905000" y="1066800"/>
            <a:ext cx="4800600" cy="4648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76600" y="2209800"/>
            <a:ext cx="11430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52800" y="2743200"/>
            <a:ext cx="1143000" cy="76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6" name="TextBox 6"/>
          <p:cNvSpPr txBox="1">
            <a:spLocks noChangeArrowheads="1"/>
          </p:cNvSpPr>
          <p:nvPr/>
        </p:nvSpPr>
        <p:spPr bwMode="auto">
          <a:xfrm>
            <a:off x="7620000" y="7620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itchFamily="34" charset="0"/>
              </a:rPr>
              <a:t>Cytoplasm</a:t>
            </a:r>
          </a:p>
        </p:txBody>
      </p:sp>
      <p:sp>
        <p:nvSpPr>
          <p:cNvPr id="5127" name="TextBox 9"/>
          <p:cNvSpPr txBox="1">
            <a:spLocks noChangeArrowheads="1"/>
          </p:cNvSpPr>
          <p:nvPr/>
        </p:nvSpPr>
        <p:spPr bwMode="auto">
          <a:xfrm>
            <a:off x="4114800" y="49530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itchFamily="34" charset="0"/>
              </a:rPr>
              <a:t>Nucleus</a:t>
            </a:r>
          </a:p>
        </p:txBody>
      </p:sp>
      <p:cxnSp>
        <p:nvCxnSpPr>
          <p:cNvPr id="12" name="Elbow Connector 11"/>
          <p:cNvCxnSpPr/>
          <p:nvPr/>
        </p:nvCxnSpPr>
        <p:spPr>
          <a:xfrm flipV="1">
            <a:off x="3657600" y="19812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flipV="1">
            <a:off x="3733800" y="2438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0" name="TextBox 15"/>
          <p:cNvSpPr txBox="1">
            <a:spLocks noChangeArrowheads="1"/>
          </p:cNvSpPr>
          <p:nvPr/>
        </p:nvSpPr>
        <p:spPr bwMode="auto">
          <a:xfrm>
            <a:off x="3048000" y="19050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Baml1</a:t>
            </a:r>
          </a:p>
        </p:txBody>
      </p:sp>
      <p:sp>
        <p:nvSpPr>
          <p:cNvPr id="5131" name="TextBox 16"/>
          <p:cNvSpPr txBox="1">
            <a:spLocks noChangeArrowheads="1"/>
          </p:cNvSpPr>
          <p:nvPr/>
        </p:nvSpPr>
        <p:spPr bwMode="auto">
          <a:xfrm>
            <a:off x="4267200" y="32766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Per 1</a:t>
            </a:r>
          </a:p>
        </p:txBody>
      </p:sp>
      <p:pic>
        <p:nvPicPr>
          <p:cNvPr id="513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25908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40386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2819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1676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49530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7" name="TextBox 27"/>
          <p:cNvSpPr txBox="1">
            <a:spLocks noChangeArrowheads="1"/>
          </p:cNvSpPr>
          <p:nvPr/>
        </p:nvSpPr>
        <p:spPr bwMode="auto">
          <a:xfrm>
            <a:off x="7315200" y="2057400"/>
            <a:ext cx="1219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Calibri" pitchFamily="34" charset="0"/>
              </a:rPr>
              <a:t>Ribosomes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953000" y="3429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953000" y="40386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40" name="TextBox 50"/>
          <p:cNvSpPr txBox="1">
            <a:spLocks noChangeArrowheads="1"/>
          </p:cNvSpPr>
          <p:nvPr/>
        </p:nvSpPr>
        <p:spPr bwMode="auto">
          <a:xfrm>
            <a:off x="3200400" y="24384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CLOCK</a:t>
            </a:r>
          </a:p>
        </p:txBody>
      </p:sp>
      <p:sp>
        <p:nvSpPr>
          <p:cNvPr id="5141" name="TextBox 51"/>
          <p:cNvSpPr txBox="1">
            <a:spLocks noChangeArrowheads="1"/>
          </p:cNvSpPr>
          <p:nvPr/>
        </p:nvSpPr>
        <p:spPr bwMode="auto">
          <a:xfrm>
            <a:off x="4343400" y="38862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Cry 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953000" y="35814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953000" y="3810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953000" y="42672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4038600" y="1295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Oval 64"/>
          <p:cNvSpPr>
            <a:spLocks noChangeAspect="1"/>
          </p:cNvSpPr>
          <p:nvPr/>
        </p:nvSpPr>
        <p:spPr>
          <a:xfrm>
            <a:off x="4267200" y="1905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7391400" y="5715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562600" y="1676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Oval 67"/>
          <p:cNvSpPr>
            <a:spLocks noChangeAspect="1"/>
          </p:cNvSpPr>
          <p:nvPr/>
        </p:nvSpPr>
        <p:spPr>
          <a:xfrm>
            <a:off x="7086600" y="990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400800" y="1676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Oval 70"/>
          <p:cNvSpPr>
            <a:spLocks noChangeAspect="1"/>
          </p:cNvSpPr>
          <p:nvPr/>
        </p:nvSpPr>
        <p:spPr>
          <a:xfrm>
            <a:off x="44958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038600" y="1066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5562600" y="685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4" name="Oval 73"/>
          <p:cNvSpPr>
            <a:spLocks noChangeAspect="1"/>
          </p:cNvSpPr>
          <p:nvPr/>
        </p:nvSpPr>
        <p:spPr>
          <a:xfrm>
            <a:off x="5562600" y="1752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Oval 74"/>
          <p:cNvSpPr>
            <a:spLocks noChangeAspect="1"/>
          </p:cNvSpPr>
          <p:nvPr/>
        </p:nvSpPr>
        <p:spPr>
          <a:xfrm>
            <a:off x="6781800" y="1295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7086600" y="3962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57" name="TextBox 76"/>
          <p:cNvSpPr txBox="1">
            <a:spLocks noChangeArrowheads="1"/>
          </p:cNvSpPr>
          <p:nvPr/>
        </p:nvSpPr>
        <p:spPr bwMode="auto">
          <a:xfrm>
            <a:off x="4343400" y="41148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Cry 2</a:t>
            </a:r>
          </a:p>
        </p:txBody>
      </p:sp>
      <p:sp>
        <p:nvSpPr>
          <p:cNvPr id="5158" name="TextBox 77"/>
          <p:cNvSpPr txBox="1">
            <a:spLocks noChangeArrowheads="1"/>
          </p:cNvSpPr>
          <p:nvPr/>
        </p:nvSpPr>
        <p:spPr bwMode="auto">
          <a:xfrm>
            <a:off x="4267200" y="34290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Per</a:t>
            </a:r>
            <a:r>
              <a:rPr lang="en-US" sz="1000" i="1" dirty="0">
                <a:solidFill>
                  <a:schemeClr val="bg1"/>
                </a:solidFill>
                <a:latin typeface="Calibri" pitchFamily="34" charset="0"/>
              </a:rPr>
              <a:t> 2</a:t>
            </a:r>
          </a:p>
        </p:txBody>
      </p:sp>
      <p:sp>
        <p:nvSpPr>
          <p:cNvPr id="5159" name="TextBox 80"/>
          <p:cNvSpPr txBox="1">
            <a:spLocks noChangeArrowheads="1"/>
          </p:cNvSpPr>
          <p:nvPr/>
        </p:nvSpPr>
        <p:spPr bwMode="auto">
          <a:xfrm>
            <a:off x="4267200" y="35814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Per 3</a:t>
            </a:r>
          </a:p>
        </p:txBody>
      </p:sp>
      <p:sp>
        <p:nvSpPr>
          <p:cNvPr id="83" name="Oval 82"/>
          <p:cNvSpPr/>
          <p:nvPr/>
        </p:nvSpPr>
        <p:spPr>
          <a:xfrm>
            <a:off x="5943600" y="5562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7848600" y="3657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5" name="Oval 84"/>
          <p:cNvSpPr/>
          <p:nvPr/>
        </p:nvSpPr>
        <p:spPr>
          <a:xfrm>
            <a:off x="7315200" y="12192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8686800" y="4648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867400" y="1066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29200" y="3505200"/>
            <a:ext cx="76200" cy="76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47" name="Oval 46"/>
          <p:cNvSpPr>
            <a:spLocks noChangeAspect="1"/>
          </p:cNvSpPr>
          <p:nvPr/>
        </p:nvSpPr>
        <p:spPr>
          <a:xfrm>
            <a:off x="7543800" y="4953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8" name="Oval 47"/>
          <p:cNvSpPr>
            <a:spLocks noChangeAspect="1"/>
          </p:cNvSpPr>
          <p:nvPr/>
        </p:nvSpPr>
        <p:spPr>
          <a:xfrm>
            <a:off x="8458200" y="5257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Oval 55"/>
          <p:cNvSpPr>
            <a:spLocks noChangeAspect="1"/>
          </p:cNvSpPr>
          <p:nvPr/>
        </p:nvSpPr>
        <p:spPr>
          <a:xfrm>
            <a:off x="5029200" y="3581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029200" y="3733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5029200" y="3810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29200" y="3352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69" name="Oval 68"/>
          <p:cNvSpPr>
            <a:spLocks noChangeAspect="1"/>
          </p:cNvSpPr>
          <p:nvPr/>
        </p:nvSpPr>
        <p:spPr>
          <a:xfrm>
            <a:off x="5029200" y="3429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5562600" y="2362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6" name="Oval 85"/>
          <p:cNvSpPr>
            <a:spLocks noChangeAspect="1"/>
          </p:cNvSpPr>
          <p:nvPr/>
        </p:nvSpPr>
        <p:spPr>
          <a:xfrm>
            <a:off x="55626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4419600" y="1143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5029200" y="4343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5029200" y="4038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0" name="Oval 89"/>
          <p:cNvSpPr>
            <a:spLocks noChangeAspect="1"/>
          </p:cNvSpPr>
          <p:nvPr/>
        </p:nvSpPr>
        <p:spPr>
          <a:xfrm>
            <a:off x="7772400" y="2667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1" name="Oval 90"/>
          <p:cNvSpPr>
            <a:spLocks noChangeAspect="1"/>
          </p:cNvSpPr>
          <p:nvPr/>
        </p:nvSpPr>
        <p:spPr>
          <a:xfrm>
            <a:off x="5029200" y="4267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4267200" y="990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3" name="Oval 92"/>
          <p:cNvSpPr>
            <a:spLocks noChangeAspect="1"/>
          </p:cNvSpPr>
          <p:nvPr/>
        </p:nvSpPr>
        <p:spPr>
          <a:xfrm>
            <a:off x="5029200" y="3962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4" name="Oval 93"/>
          <p:cNvSpPr>
            <a:spLocks noChangeAspect="1"/>
          </p:cNvSpPr>
          <p:nvPr/>
        </p:nvSpPr>
        <p:spPr>
          <a:xfrm>
            <a:off x="6858000" y="2819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3429000" y="2667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6248400" y="1143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5867400" y="2819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7010400" y="4267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7620000" y="3505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7696200" y="3505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7086600" y="4191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5334000" y="9144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5867400" y="2895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6172200" y="4191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7848600" y="4572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3429000" y="2743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3352800" y="2286000"/>
            <a:ext cx="76200" cy="76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3352800" y="21336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6324600" y="2743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5562600" y="4572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5" name="Elbow Connector 114"/>
          <p:cNvCxnSpPr/>
          <p:nvPr/>
        </p:nvCxnSpPr>
        <p:spPr>
          <a:xfrm flipV="1">
            <a:off x="5334000" y="3200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/>
          <p:nvPr/>
        </p:nvCxnSpPr>
        <p:spPr>
          <a:xfrm flipV="1">
            <a:off x="5334000" y="38100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Oval 106"/>
          <p:cNvSpPr>
            <a:spLocks noChangeAspect="1"/>
          </p:cNvSpPr>
          <p:nvPr/>
        </p:nvSpPr>
        <p:spPr>
          <a:xfrm>
            <a:off x="5486400" y="44958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6324600" y="4038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7848600" y="5181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6781800" y="4800600"/>
            <a:ext cx="76200" cy="76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7162800" y="47244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5334000" y="228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7162800" y="3657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6781800" y="4800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6934200" y="1905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6324600" y="762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7543800" y="2362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6781800" y="2819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6629400" y="3048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6934200" y="33528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2" name="Lightning Bolt 131"/>
          <p:cNvSpPr/>
          <p:nvPr/>
        </p:nvSpPr>
        <p:spPr>
          <a:xfrm rot="11085809">
            <a:off x="7857302" y="3295189"/>
            <a:ext cx="457200" cy="228600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Lightning Bolt 132"/>
          <p:cNvSpPr/>
          <p:nvPr/>
        </p:nvSpPr>
        <p:spPr>
          <a:xfrm rot="5569150">
            <a:off x="7135805" y="1796046"/>
            <a:ext cx="457200" cy="228600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1" name="Picture 5" descr="C:\Documents and Settings\Admin\Local Settings\Temporary Internet Files\Content.IE5\BXP0XJ5U\MC900438720[1].jp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010400" y="2209800"/>
            <a:ext cx="224677" cy="301918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134" name="Picture 5" descr="C:\Documents and Settings\Admin\Local Settings\Temporary Internet Files\Content.IE5\BXP0XJ5U\MC900438720[1].jp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620000" y="2971800"/>
            <a:ext cx="224677" cy="301918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35" name="&quot;No&quot; Symbol 134"/>
          <p:cNvSpPr/>
          <p:nvPr/>
        </p:nvSpPr>
        <p:spPr>
          <a:xfrm>
            <a:off x="3733800" y="1752600"/>
            <a:ext cx="304800" cy="4572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6" name="&quot;No&quot; Symbol 135"/>
          <p:cNvSpPr/>
          <p:nvPr/>
        </p:nvSpPr>
        <p:spPr>
          <a:xfrm>
            <a:off x="3733800" y="2286000"/>
            <a:ext cx="304800" cy="4572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4724400" y="1600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8" name="Oval 137"/>
          <p:cNvSpPr/>
          <p:nvPr/>
        </p:nvSpPr>
        <p:spPr>
          <a:xfrm>
            <a:off x="7162800" y="609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6096000" y="533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4038600" y="762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1" name="Oval 140"/>
          <p:cNvSpPr/>
          <p:nvPr/>
        </p:nvSpPr>
        <p:spPr>
          <a:xfrm>
            <a:off x="6400800" y="5105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2" name="Oval 141"/>
          <p:cNvSpPr>
            <a:spLocks noChangeAspect="1"/>
          </p:cNvSpPr>
          <p:nvPr/>
        </p:nvSpPr>
        <p:spPr>
          <a:xfrm>
            <a:off x="6705600" y="609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" name="Oval 142"/>
          <p:cNvSpPr>
            <a:spLocks noChangeAspect="1"/>
          </p:cNvSpPr>
          <p:nvPr/>
        </p:nvSpPr>
        <p:spPr>
          <a:xfrm>
            <a:off x="6705600" y="533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4" name="Oval 143"/>
          <p:cNvSpPr>
            <a:spLocks noChangeAspect="1"/>
          </p:cNvSpPr>
          <p:nvPr/>
        </p:nvSpPr>
        <p:spPr>
          <a:xfrm>
            <a:off x="6781800" y="4495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5" name="Oval 144"/>
          <p:cNvSpPr/>
          <p:nvPr/>
        </p:nvSpPr>
        <p:spPr>
          <a:xfrm>
            <a:off x="7620000" y="3810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4953000" y="533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7" name="Oval 146"/>
          <p:cNvSpPr>
            <a:spLocks noChangeAspect="1"/>
          </p:cNvSpPr>
          <p:nvPr/>
        </p:nvSpPr>
        <p:spPr>
          <a:xfrm>
            <a:off x="4724400" y="1371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8" name="Oval 147"/>
          <p:cNvSpPr>
            <a:spLocks noChangeAspect="1"/>
          </p:cNvSpPr>
          <p:nvPr/>
        </p:nvSpPr>
        <p:spPr>
          <a:xfrm>
            <a:off x="4343400" y="1371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0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3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3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3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3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3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3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3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3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3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8" grpId="0" animBg="1"/>
      <p:bldP spid="68" grpId="1" animBg="1"/>
      <p:bldP spid="70" grpId="0" animBg="1"/>
      <p:bldP spid="71" grpId="0" animBg="1"/>
      <p:bldP spid="73" grpId="0" animBg="1"/>
      <p:bldP spid="75" grpId="0" animBg="1"/>
      <p:bldP spid="44" grpId="0" animBg="1"/>
      <p:bldP spid="47" grpId="0" animBg="1"/>
      <p:bldP spid="48" grpId="0" animBg="1"/>
      <p:bldP spid="86" grpId="0" animBg="1"/>
      <p:bldP spid="137" grpId="0" animBg="1"/>
      <p:bldP spid="140" grpId="0" animBg="1"/>
      <p:bldP spid="142" grpId="0" animBg="1"/>
      <p:bldP spid="143" grpId="0" animBg="1"/>
      <p:bldP spid="145" grpId="0" animBg="1"/>
      <p:bldP spid="1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  <a:solidFill>
            <a:schemeClr val="tx1"/>
          </a:solidFill>
        </p:spPr>
        <p:txBody>
          <a:bodyPr/>
          <a:lstStyle/>
          <a:p>
            <a:pPr>
              <a:buFont typeface="Arial" charset="0"/>
              <a:buNone/>
            </a:pPr>
            <a:r>
              <a:rPr lang="en-US" sz="1400" dirty="0" smtClean="0">
                <a:solidFill>
                  <a:schemeClr val="bg1"/>
                </a:solidFill>
              </a:rPr>
              <a:t>Degradation of BAM and CLOCK proteins will eventually prevent transcription of </a:t>
            </a:r>
            <a:r>
              <a:rPr lang="en-US" sz="1400" i="1" dirty="0" smtClean="0">
                <a:solidFill>
                  <a:schemeClr val="bg1"/>
                </a:solidFill>
              </a:rPr>
              <a:t>Per </a:t>
            </a:r>
            <a:r>
              <a:rPr lang="en-US" sz="1400" dirty="0" smtClean="0">
                <a:solidFill>
                  <a:schemeClr val="bg1"/>
                </a:solidFill>
              </a:rPr>
              <a:t>and </a:t>
            </a:r>
            <a:r>
              <a:rPr lang="en-US" sz="1400" i="1" dirty="0" smtClean="0">
                <a:solidFill>
                  <a:schemeClr val="bg1"/>
                </a:solidFill>
              </a:rPr>
              <a:t>Cry</a:t>
            </a:r>
            <a:r>
              <a:rPr lang="en-US" sz="1400" dirty="0" smtClean="0">
                <a:solidFill>
                  <a:schemeClr val="bg1"/>
                </a:solidFill>
              </a:rPr>
              <a:t> genes</a:t>
            </a:r>
            <a:endParaRPr lang="en-US" sz="1400" baseline="-25000" dirty="0" smtClean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905000" y="990600"/>
            <a:ext cx="4800600" cy="4648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76600" y="2209800"/>
            <a:ext cx="11430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52800" y="2743200"/>
            <a:ext cx="1143000" cy="76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6" name="TextBox 6"/>
          <p:cNvSpPr txBox="1">
            <a:spLocks noChangeArrowheads="1"/>
          </p:cNvSpPr>
          <p:nvPr/>
        </p:nvSpPr>
        <p:spPr bwMode="auto">
          <a:xfrm>
            <a:off x="6781800" y="6096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Cytoplasm</a:t>
            </a:r>
          </a:p>
        </p:txBody>
      </p:sp>
      <p:sp>
        <p:nvSpPr>
          <p:cNvPr id="5127" name="TextBox 9"/>
          <p:cNvSpPr txBox="1">
            <a:spLocks noChangeArrowheads="1"/>
          </p:cNvSpPr>
          <p:nvPr/>
        </p:nvSpPr>
        <p:spPr bwMode="auto">
          <a:xfrm>
            <a:off x="4114800" y="49530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Nucleus</a:t>
            </a:r>
          </a:p>
        </p:txBody>
      </p:sp>
      <p:cxnSp>
        <p:nvCxnSpPr>
          <p:cNvPr id="12" name="Elbow Connector 11"/>
          <p:cNvCxnSpPr/>
          <p:nvPr/>
        </p:nvCxnSpPr>
        <p:spPr>
          <a:xfrm flipV="1">
            <a:off x="3657600" y="19812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flipV="1">
            <a:off x="3733800" y="2438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0" name="TextBox 15"/>
          <p:cNvSpPr txBox="1">
            <a:spLocks noChangeArrowheads="1"/>
          </p:cNvSpPr>
          <p:nvPr/>
        </p:nvSpPr>
        <p:spPr bwMode="auto">
          <a:xfrm>
            <a:off x="3048000" y="19050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Baml1</a:t>
            </a:r>
          </a:p>
        </p:txBody>
      </p:sp>
      <p:sp>
        <p:nvSpPr>
          <p:cNvPr id="5131" name="TextBox 16"/>
          <p:cNvSpPr txBox="1">
            <a:spLocks noChangeArrowheads="1"/>
          </p:cNvSpPr>
          <p:nvPr/>
        </p:nvSpPr>
        <p:spPr bwMode="auto">
          <a:xfrm>
            <a:off x="4267200" y="3276601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Per</a:t>
            </a:r>
            <a:r>
              <a:rPr lang="en-US" sz="1000" i="1" dirty="0">
                <a:solidFill>
                  <a:schemeClr val="bg1"/>
                </a:solidFill>
                <a:latin typeface="Calibri" pitchFamily="34" charset="0"/>
              </a:rPr>
              <a:t> 1</a:t>
            </a:r>
          </a:p>
        </p:txBody>
      </p:sp>
      <p:pic>
        <p:nvPicPr>
          <p:cNvPr id="513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1676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40386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2819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1676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9530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7" name="TextBox 27"/>
          <p:cNvSpPr txBox="1">
            <a:spLocks noChangeArrowheads="1"/>
          </p:cNvSpPr>
          <p:nvPr/>
        </p:nvSpPr>
        <p:spPr bwMode="auto">
          <a:xfrm>
            <a:off x="7315200" y="2057400"/>
            <a:ext cx="1219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Calibri" pitchFamily="34" charset="0"/>
              </a:rPr>
              <a:t>Ribosomes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953000" y="3429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953000" y="40386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40" name="TextBox 50"/>
          <p:cNvSpPr txBox="1">
            <a:spLocks noChangeArrowheads="1"/>
          </p:cNvSpPr>
          <p:nvPr/>
        </p:nvSpPr>
        <p:spPr bwMode="auto">
          <a:xfrm>
            <a:off x="3200400" y="24384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CLOCK</a:t>
            </a:r>
          </a:p>
        </p:txBody>
      </p:sp>
      <p:sp>
        <p:nvSpPr>
          <p:cNvPr id="5141" name="TextBox 51"/>
          <p:cNvSpPr txBox="1">
            <a:spLocks noChangeArrowheads="1"/>
          </p:cNvSpPr>
          <p:nvPr/>
        </p:nvSpPr>
        <p:spPr bwMode="auto">
          <a:xfrm>
            <a:off x="4343400" y="38862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Cry 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953000" y="35814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953000" y="3810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953000" y="42672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4038600" y="1295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4267200" y="1905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629400" y="762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7010400" y="3886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4958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038600" y="1066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8382000" y="4343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57" name="TextBox 76"/>
          <p:cNvSpPr txBox="1">
            <a:spLocks noChangeArrowheads="1"/>
          </p:cNvSpPr>
          <p:nvPr/>
        </p:nvSpPr>
        <p:spPr bwMode="auto">
          <a:xfrm>
            <a:off x="4343400" y="41148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Cry 2</a:t>
            </a:r>
          </a:p>
        </p:txBody>
      </p:sp>
      <p:sp>
        <p:nvSpPr>
          <p:cNvPr id="5158" name="TextBox 77"/>
          <p:cNvSpPr txBox="1">
            <a:spLocks noChangeArrowheads="1"/>
          </p:cNvSpPr>
          <p:nvPr/>
        </p:nvSpPr>
        <p:spPr bwMode="auto">
          <a:xfrm>
            <a:off x="4267200" y="34290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Per 2</a:t>
            </a:r>
          </a:p>
        </p:txBody>
      </p:sp>
      <p:sp>
        <p:nvSpPr>
          <p:cNvPr id="5159" name="TextBox 80"/>
          <p:cNvSpPr txBox="1">
            <a:spLocks noChangeArrowheads="1"/>
          </p:cNvSpPr>
          <p:nvPr/>
        </p:nvSpPr>
        <p:spPr bwMode="auto">
          <a:xfrm>
            <a:off x="4267200" y="35814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Per</a:t>
            </a:r>
            <a:r>
              <a:rPr lang="en-US" sz="1000" i="1" dirty="0">
                <a:solidFill>
                  <a:schemeClr val="bg1"/>
                </a:solidFill>
                <a:latin typeface="Calibri" pitchFamily="34" charset="0"/>
              </a:rPr>
              <a:t> 3</a:t>
            </a:r>
          </a:p>
        </p:txBody>
      </p:sp>
      <p:sp>
        <p:nvSpPr>
          <p:cNvPr id="83" name="Oval 82"/>
          <p:cNvSpPr/>
          <p:nvPr/>
        </p:nvSpPr>
        <p:spPr>
          <a:xfrm>
            <a:off x="7696200" y="2514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7848600" y="3657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5" name="Oval 84"/>
          <p:cNvSpPr/>
          <p:nvPr/>
        </p:nvSpPr>
        <p:spPr>
          <a:xfrm>
            <a:off x="7315200" y="12192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5029200" y="3505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029200" y="3581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029200" y="3733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60" name="Oval 59"/>
          <p:cNvSpPr/>
          <p:nvPr/>
        </p:nvSpPr>
        <p:spPr>
          <a:xfrm>
            <a:off x="5029200" y="3810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29200" y="3276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69" name="Oval 68"/>
          <p:cNvSpPr/>
          <p:nvPr/>
        </p:nvSpPr>
        <p:spPr>
          <a:xfrm>
            <a:off x="5029200" y="3352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4419600" y="1143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5029200" y="4343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5029200" y="4038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7696200" y="3352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5029200" y="4267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4267200" y="990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5029200" y="3962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3505200" y="2743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5867400" y="2819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6172200" y="2743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5486400" y="838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7239000" y="3581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2590800" y="2667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8001000" y="3429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5867400" y="2895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6934200" y="1371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7848600" y="4572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5486400" y="4572000"/>
            <a:ext cx="76200" cy="76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3505200" y="2667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5486400" y="4572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3429000" y="21336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6324600" y="2743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562600" y="4572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5" name="Elbow Connector 114"/>
          <p:cNvCxnSpPr/>
          <p:nvPr/>
        </p:nvCxnSpPr>
        <p:spPr>
          <a:xfrm flipV="1">
            <a:off x="5334000" y="3200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/>
          <p:nvPr/>
        </p:nvCxnSpPr>
        <p:spPr>
          <a:xfrm flipV="1">
            <a:off x="5334000" y="38100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&quot;No&quot; Symbol 106"/>
          <p:cNvSpPr/>
          <p:nvPr/>
        </p:nvSpPr>
        <p:spPr>
          <a:xfrm>
            <a:off x="3733800" y="1752600"/>
            <a:ext cx="304800" cy="4572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7" name="&quot;No&quot; Symbol 116"/>
          <p:cNvSpPr/>
          <p:nvPr/>
        </p:nvSpPr>
        <p:spPr>
          <a:xfrm>
            <a:off x="3886200" y="2286000"/>
            <a:ext cx="304800" cy="4572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8" name="Oval 117"/>
          <p:cNvSpPr/>
          <p:nvPr/>
        </p:nvSpPr>
        <p:spPr>
          <a:xfrm>
            <a:off x="3429000" y="3581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7391400" y="4724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6248400" y="3505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2590800" y="25908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6400800" y="32766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6324600" y="4038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4" name="Oval 123"/>
          <p:cNvSpPr/>
          <p:nvPr/>
        </p:nvSpPr>
        <p:spPr>
          <a:xfrm>
            <a:off x="7467600" y="3886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7315200" y="4419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6172200" y="838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6781800" y="4800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6248400" y="4191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7467600" y="2667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3352800" y="3429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3429000" y="22098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xit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3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3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3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3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3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3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3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3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3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3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000"/>
                            </p:stCondLst>
                            <p:childTnLst>
                              <p:par>
                                <p:cTn id="44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6" grpId="0" animBg="1"/>
      <p:bldP spid="59" grpId="0" animBg="1"/>
      <p:bldP spid="60" grpId="0" animBg="1"/>
      <p:bldP spid="64" grpId="0" animBg="1"/>
      <p:bldP spid="64" grpId="1" animBg="1"/>
      <p:bldP spid="69" grpId="0" animBg="1"/>
      <p:bldP spid="88" grpId="0" animBg="1"/>
      <p:bldP spid="89" grpId="0" animBg="1"/>
      <p:bldP spid="91" grpId="0" animBg="1"/>
      <p:bldP spid="9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21363"/>
          </a:xfrm>
          <a:solidFill>
            <a:schemeClr val="tx1"/>
          </a:solidFill>
        </p:spPr>
        <p:txBody>
          <a:bodyPr/>
          <a:lstStyle/>
          <a:p>
            <a:pPr>
              <a:buFont typeface="Arial" charset="0"/>
              <a:buNone/>
            </a:pPr>
            <a:endParaRPr lang="en-US" sz="1400" baseline="-25000" dirty="0" smtClean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905000" y="990600"/>
            <a:ext cx="4800600" cy="4648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76600" y="2209800"/>
            <a:ext cx="11430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52800" y="2743200"/>
            <a:ext cx="1143000" cy="76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6" name="TextBox 6"/>
          <p:cNvSpPr txBox="1">
            <a:spLocks noChangeArrowheads="1"/>
          </p:cNvSpPr>
          <p:nvPr/>
        </p:nvSpPr>
        <p:spPr bwMode="auto">
          <a:xfrm>
            <a:off x="6781800" y="6096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Cytoplasm</a:t>
            </a:r>
          </a:p>
        </p:txBody>
      </p:sp>
      <p:sp>
        <p:nvSpPr>
          <p:cNvPr id="5127" name="TextBox 9"/>
          <p:cNvSpPr txBox="1">
            <a:spLocks noChangeArrowheads="1"/>
          </p:cNvSpPr>
          <p:nvPr/>
        </p:nvSpPr>
        <p:spPr bwMode="auto">
          <a:xfrm>
            <a:off x="4114800" y="49530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Nucleus</a:t>
            </a:r>
          </a:p>
        </p:txBody>
      </p:sp>
      <p:cxnSp>
        <p:nvCxnSpPr>
          <p:cNvPr id="12" name="Elbow Connector 11"/>
          <p:cNvCxnSpPr/>
          <p:nvPr/>
        </p:nvCxnSpPr>
        <p:spPr>
          <a:xfrm flipV="1">
            <a:off x="3657600" y="19812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flipV="1">
            <a:off x="3733800" y="2438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0" name="TextBox 15"/>
          <p:cNvSpPr txBox="1">
            <a:spLocks noChangeArrowheads="1"/>
          </p:cNvSpPr>
          <p:nvPr/>
        </p:nvSpPr>
        <p:spPr bwMode="auto">
          <a:xfrm>
            <a:off x="2971800" y="19050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Baml1</a:t>
            </a:r>
          </a:p>
        </p:txBody>
      </p:sp>
      <p:sp>
        <p:nvSpPr>
          <p:cNvPr id="5131" name="TextBox 16"/>
          <p:cNvSpPr txBox="1">
            <a:spLocks noChangeArrowheads="1"/>
          </p:cNvSpPr>
          <p:nvPr/>
        </p:nvSpPr>
        <p:spPr bwMode="auto">
          <a:xfrm>
            <a:off x="4191000" y="32766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Per 1</a:t>
            </a:r>
          </a:p>
        </p:txBody>
      </p:sp>
      <p:pic>
        <p:nvPicPr>
          <p:cNvPr id="513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1676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40386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2819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1676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9530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7" name="TextBox 27"/>
          <p:cNvSpPr txBox="1">
            <a:spLocks noChangeArrowheads="1"/>
          </p:cNvSpPr>
          <p:nvPr/>
        </p:nvSpPr>
        <p:spPr bwMode="auto">
          <a:xfrm>
            <a:off x="7315200" y="2057400"/>
            <a:ext cx="1219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Calibri" pitchFamily="34" charset="0"/>
              </a:rPr>
              <a:t>Ribosomes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953000" y="3429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953000" y="40386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40" name="TextBox 50"/>
          <p:cNvSpPr txBox="1">
            <a:spLocks noChangeArrowheads="1"/>
          </p:cNvSpPr>
          <p:nvPr/>
        </p:nvSpPr>
        <p:spPr bwMode="auto">
          <a:xfrm>
            <a:off x="3124200" y="24384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CLOCK</a:t>
            </a:r>
          </a:p>
        </p:txBody>
      </p:sp>
      <p:sp>
        <p:nvSpPr>
          <p:cNvPr id="5141" name="TextBox 51"/>
          <p:cNvSpPr txBox="1">
            <a:spLocks noChangeArrowheads="1"/>
          </p:cNvSpPr>
          <p:nvPr/>
        </p:nvSpPr>
        <p:spPr bwMode="auto">
          <a:xfrm>
            <a:off x="4267200" y="38862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Cry 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953000" y="35814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953000" y="3810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953000" y="42672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4038600" y="1295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4267200" y="1905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629400" y="762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629400" y="1600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4958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038600" y="1066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6781800" y="1295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57" name="TextBox 76"/>
          <p:cNvSpPr txBox="1">
            <a:spLocks noChangeArrowheads="1"/>
          </p:cNvSpPr>
          <p:nvPr/>
        </p:nvSpPr>
        <p:spPr bwMode="auto">
          <a:xfrm>
            <a:off x="4267200" y="41148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Cry 2</a:t>
            </a:r>
          </a:p>
        </p:txBody>
      </p:sp>
      <p:sp>
        <p:nvSpPr>
          <p:cNvPr id="5158" name="TextBox 77"/>
          <p:cNvSpPr txBox="1">
            <a:spLocks noChangeArrowheads="1"/>
          </p:cNvSpPr>
          <p:nvPr/>
        </p:nvSpPr>
        <p:spPr bwMode="auto">
          <a:xfrm>
            <a:off x="4267200" y="34290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Per 2</a:t>
            </a:r>
          </a:p>
        </p:txBody>
      </p:sp>
      <p:sp>
        <p:nvSpPr>
          <p:cNvPr id="5159" name="TextBox 80"/>
          <p:cNvSpPr txBox="1">
            <a:spLocks noChangeArrowheads="1"/>
          </p:cNvSpPr>
          <p:nvPr/>
        </p:nvSpPr>
        <p:spPr bwMode="auto">
          <a:xfrm>
            <a:off x="4191000" y="35814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Per 3</a:t>
            </a:r>
          </a:p>
        </p:txBody>
      </p:sp>
      <p:sp>
        <p:nvSpPr>
          <p:cNvPr id="83" name="Oval 82"/>
          <p:cNvSpPr/>
          <p:nvPr/>
        </p:nvSpPr>
        <p:spPr>
          <a:xfrm>
            <a:off x="7696200" y="2514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7848600" y="3657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5" name="Oval 84"/>
          <p:cNvSpPr/>
          <p:nvPr/>
        </p:nvSpPr>
        <p:spPr>
          <a:xfrm>
            <a:off x="7315200" y="12192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92" name="Oval 91"/>
          <p:cNvSpPr/>
          <p:nvPr/>
        </p:nvSpPr>
        <p:spPr>
          <a:xfrm>
            <a:off x="4267200" y="990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4" name="Oval 93"/>
          <p:cNvSpPr/>
          <p:nvPr/>
        </p:nvSpPr>
        <p:spPr>
          <a:xfrm>
            <a:off x="7010400" y="2362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3505200" y="2743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5867400" y="2819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7010400" y="4267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7239000" y="3581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5867400" y="2895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7543800" y="48768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5486400" y="4572000"/>
            <a:ext cx="76200" cy="76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5486400" y="4572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3429000" y="2133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3429000" y="22098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6324600" y="2743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562600" y="4572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7" name="&quot;No&quot; Symbol 106"/>
          <p:cNvSpPr/>
          <p:nvPr/>
        </p:nvSpPr>
        <p:spPr>
          <a:xfrm>
            <a:off x="3733800" y="1752600"/>
            <a:ext cx="304800" cy="4572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7" name="&quot;No&quot; Symbol 116"/>
          <p:cNvSpPr/>
          <p:nvPr/>
        </p:nvSpPr>
        <p:spPr>
          <a:xfrm>
            <a:off x="3886200" y="2286000"/>
            <a:ext cx="304800" cy="4572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9" name="Oval 118"/>
          <p:cNvSpPr/>
          <p:nvPr/>
        </p:nvSpPr>
        <p:spPr>
          <a:xfrm>
            <a:off x="7543800" y="55626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6400800" y="32766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4" name="Oval 123"/>
          <p:cNvSpPr/>
          <p:nvPr/>
        </p:nvSpPr>
        <p:spPr>
          <a:xfrm>
            <a:off x="7467600" y="3886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6248400" y="4191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3505200" y="25908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6705600" y="4648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3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3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3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70" grpId="0" animBg="1"/>
      <p:bldP spid="101" grpId="0" animBg="1"/>
      <p:bldP spid="10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21363"/>
          </a:xfrm>
          <a:solidFill>
            <a:schemeClr val="tx1"/>
          </a:solidFill>
        </p:spPr>
        <p:txBody>
          <a:bodyPr/>
          <a:lstStyle/>
          <a:p>
            <a:pPr>
              <a:buFont typeface="Arial" charset="0"/>
              <a:buNone/>
            </a:pPr>
            <a:r>
              <a:rPr lang="en-US" sz="1400" baseline="-25000" dirty="0" smtClean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PER and CRY concentrations decrease and unblock </a:t>
            </a:r>
            <a:r>
              <a:rPr lang="en-US" sz="1400" i="1" dirty="0" smtClean="0">
                <a:solidFill>
                  <a:schemeClr val="bg1"/>
                </a:solidFill>
              </a:rPr>
              <a:t>Baml1 </a:t>
            </a:r>
            <a:r>
              <a:rPr lang="en-US" sz="1400" dirty="0" smtClean="0">
                <a:solidFill>
                  <a:schemeClr val="bg1"/>
                </a:solidFill>
              </a:rPr>
              <a:t>and CLOCK </a:t>
            </a:r>
            <a:r>
              <a:rPr lang="en-US" sz="1400" dirty="0" smtClean="0">
                <a:solidFill>
                  <a:schemeClr val="bg1"/>
                </a:solidFill>
              </a:rPr>
              <a:t>genes, </a:t>
            </a:r>
            <a:r>
              <a:rPr lang="en-US" sz="1400" dirty="0" smtClean="0">
                <a:solidFill>
                  <a:schemeClr val="bg1"/>
                </a:solidFill>
              </a:rPr>
              <a:t>thus restarting the cycle.</a:t>
            </a:r>
            <a:endParaRPr lang="en-US" sz="1400" baseline="-25000" dirty="0" smtClean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905000" y="990600"/>
            <a:ext cx="4800600" cy="4648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76600" y="2209800"/>
            <a:ext cx="11430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52800" y="2743200"/>
            <a:ext cx="1143000" cy="76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6" name="TextBox 6"/>
          <p:cNvSpPr txBox="1">
            <a:spLocks noChangeArrowheads="1"/>
          </p:cNvSpPr>
          <p:nvPr/>
        </p:nvSpPr>
        <p:spPr bwMode="auto">
          <a:xfrm>
            <a:off x="6781800" y="6096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Cytoplasm</a:t>
            </a:r>
          </a:p>
        </p:txBody>
      </p:sp>
      <p:sp>
        <p:nvSpPr>
          <p:cNvPr id="5127" name="TextBox 9"/>
          <p:cNvSpPr txBox="1">
            <a:spLocks noChangeArrowheads="1"/>
          </p:cNvSpPr>
          <p:nvPr/>
        </p:nvSpPr>
        <p:spPr bwMode="auto">
          <a:xfrm>
            <a:off x="4114800" y="49530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Nucleus</a:t>
            </a:r>
          </a:p>
        </p:txBody>
      </p:sp>
      <p:cxnSp>
        <p:nvCxnSpPr>
          <p:cNvPr id="12" name="Elbow Connector 11"/>
          <p:cNvCxnSpPr/>
          <p:nvPr/>
        </p:nvCxnSpPr>
        <p:spPr>
          <a:xfrm flipV="1">
            <a:off x="3657600" y="19812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flipV="1">
            <a:off x="3733800" y="2438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0" name="TextBox 15"/>
          <p:cNvSpPr txBox="1">
            <a:spLocks noChangeArrowheads="1"/>
          </p:cNvSpPr>
          <p:nvPr/>
        </p:nvSpPr>
        <p:spPr bwMode="auto">
          <a:xfrm>
            <a:off x="3048000" y="19050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Baml1</a:t>
            </a:r>
          </a:p>
        </p:txBody>
      </p:sp>
      <p:sp>
        <p:nvSpPr>
          <p:cNvPr id="5131" name="TextBox 16"/>
          <p:cNvSpPr txBox="1">
            <a:spLocks noChangeArrowheads="1"/>
          </p:cNvSpPr>
          <p:nvPr/>
        </p:nvSpPr>
        <p:spPr bwMode="auto">
          <a:xfrm>
            <a:off x="4343400" y="3269397"/>
            <a:ext cx="533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Per 1</a:t>
            </a:r>
          </a:p>
        </p:txBody>
      </p:sp>
      <p:pic>
        <p:nvPicPr>
          <p:cNvPr id="513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1676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40386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2819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1676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9530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7" name="TextBox 27"/>
          <p:cNvSpPr txBox="1">
            <a:spLocks noChangeArrowheads="1"/>
          </p:cNvSpPr>
          <p:nvPr/>
        </p:nvSpPr>
        <p:spPr bwMode="auto">
          <a:xfrm>
            <a:off x="7315200" y="2057400"/>
            <a:ext cx="1219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Calibri" pitchFamily="34" charset="0"/>
              </a:rPr>
              <a:t>Ribosomes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953000" y="3429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953000" y="40386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40" name="TextBox 50"/>
          <p:cNvSpPr txBox="1">
            <a:spLocks noChangeArrowheads="1"/>
          </p:cNvSpPr>
          <p:nvPr/>
        </p:nvSpPr>
        <p:spPr bwMode="auto">
          <a:xfrm>
            <a:off x="3200400" y="24384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CLOCK</a:t>
            </a:r>
          </a:p>
        </p:txBody>
      </p:sp>
      <p:sp>
        <p:nvSpPr>
          <p:cNvPr id="5141" name="TextBox 51"/>
          <p:cNvSpPr txBox="1">
            <a:spLocks noChangeArrowheads="1"/>
          </p:cNvSpPr>
          <p:nvPr/>
        </p:nvSpPr>
        <p:spPr bwMode="auto">
          <a:xfrm>
            <a:off x="4343400" y="38862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Cry 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953000" y="35814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953000" y="3810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953000" y="42672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4267200" y="1905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4958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57" name="TextBox 76"/>
          <p:cNvSpPr txBox="1">
            <a:spLocks noChangeArrowheads="1"/>
          </p:cNvSpPr>
          <p:nvPr/>
        </p:nvSpPr>
        <p:spPr bwMode="auto">
          <a:xfrm>
            <a:off x="4343400" y="41148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Cry 2</a:t>
            </a:r>
          </a:p>
        </p:txBody>
      </p:sp>
      <p:sp>
        <p:nvSpPr>
          <p:cNvPr id="5158" name="TextBox 77"/>
          <p:cNvSpPr txBox="1">
            <a:spLocks noChangeArrowheads="1"/>
          </p:cNvSpPr>
          <p:nvPr/>
        </p:nvSpPr>
        <p:spPr bwMode="auto">
          <a:xfrm>
            <a:off x="4267200" y="3421797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Per 2</a:t>
            </a:r>
          </a:p>
        </p:txBody>
      </p:sp>
      <p:sp>
        <p:nvSpPr>
          <p:cNvPr id="5159" name="TextBox 80"/>
          <p:cNvSpPr txBox="1">
            <a:spLocks noChangeArrowheads="1"/>
          </p:cNvSpPr>
          <p:nvPr/>
        </p:nvSpPr>
        <p:spPr bwMode="auto">
          <a:xfrm>
            <a:off x="4343400" y="3574197"/>
            <a:ext cx="533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Per 3</a:t>
            </a:r>
          </a:p>
        </p:txBody>
      </p:sp>
      <p:sp>
        <p:nvSpPr>
          <p:cNvPr id="83" name="Oval 82"/>
          <p:cNvSpPr/>
          <p:nvPr/>
        </p:nvSpPr>
        <p:spPr>
          <a:xfrm>
            <a:off x="7696200" y="2514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7848600" y="3657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5" name="Oval 84"/>
          <p:cNvSpPr/>
          <p:nvPr/>
        </p:nvSpPr>
        <p:spPr>
          <a:xfrm>
            <a:off x="7315200" y="12192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97" name="Oval 96"/>
          <p:cNvSpPr/>
          <p:nvPr/>
        </p:nvSpPr>
        <p:spPr>
          <a:xfrm>
            <a:off x="7315200" y="3886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7543800" y="32766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7467600" y="35814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6248400" y="39624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7162800" y="40386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6248400" y="3505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7239000" y="3505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7391400" y="4267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7162800" y="37338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xit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8" grpId="1" animBg="1"/>
      <p:bldP spid="1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Familial Sleep Phase Syndrome (FASPS) Molecular Clock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 sz="2600" dirty="0" smtClean="0">
              <a:solidFill>
                <a:schemeClr val="bg1"/>
              </a:solidFill>
            </a:endParaRPr>
          </a:p>
          <a:p>
            <a:endParaRPr lang="en-US" sz="2600" dirty="0" smtClean="0">
              <a:solidFill>
                <a:schemeClr val="bg1"/>
              </a:solidFill>
            </a:endParaRPr>
          </a:p>
          <a:p>
            <a:r>
              <a:rPr lang="en-US" sz="2600" dirty="0" smtClean="0">
                <a:solidFill>
                  <a:schemeClr val="bg1"/>
                </a:solidFill>
              </a:rPr>
              <a:t>Mutation occurs in the PER2 gene</a:t>
            </a:r>
          </a:p>
          <a:p>
            <a:endParaRPr lang="en-US" sz="2600" dirty="0" smtClean="0">
              <a:solidFill>
                <a:schemeClr val="bg1"/>
              </a:solidFill>
            </a:endParaRPr>
          </a:p>
          <a:p>
            <a:r>
              <a:rPr lang="en-US" sz="2600" dirty="0" smtClean="0">
                <a:solidFill>
                  <a:schemeClr val="bg1"/>
                </a:solidFill>
              </a:rPr>
              <a:t>Circadian rhythm is advanced by 4-5 hours 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  <a:solidFill>
            <a:schemeClr val="tx1"/>
          </a:solidFill>
        </p:spPr>
        <p:txBody>
          <a:bodyPr/>
          <a:lstStyle/>
          <a:p>
            <a:pPr marL="342900" lvl="1" indent="-342900"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The FASPS mutation causes accelerated nuclear clearance of PER2, but complex formation with </a:t>
            </a:r>
          </a:p>
          <a:p>
            <a:pPr marL="342900" lvl="1" indent="-342900"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CRY1 prevents nuclear export thereby causing nuclear accumulation and protein stabilization</a:t>
            </a:r>
          </a:p>
          <a:p>
            <a:pPr>
              <a:buNone/>
            </a:pPr>
            <a:endParaRPr lang="en-US" sz="1400" baseline="-25000" dirty="0" smtClean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905000" y="1066800"/>
            <a:ext cx="4800600" cy="4648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76600" y="2209800"/>
            <a:ext cx="11430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52800" y="2743200"/>
            <a:ext cx="1143000" cy="76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6" name="TextBox 6"/>
          <p:cNvSpPr txBox="1">
            <a:spLocks noChangeArrowheads="1"/>
          </p:cNvSpPr>
          <p:nvPr/>
        </p:nvSpPr>
        <p:spPr bwMode="auto">
          <a:xfrm>
            <a:off x="914400" y="60198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itchFamily="34" charset="0"/>
              </a:rPr>
              <a:t>Cytoplasm</a:t>
            </a:r>
          </a:p>
        </p:txBody>
      </p:sp>
      <p:sp>
        <p:nvSpPr>
          <p:cNvPr id="5127" name="TextBox 9"/>
          <p:cNvSpPr txBox="1">
            <a:spLocks noChangeArrowheads="1"/>
          </p:cNvSpPr>
          <p:nvPr/>
        </p:nvSpPr>
        <p:spPr bwMode="auto">
          <a:xfrm>
            <a:off x="4114800" y="49530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itchFamily="34" charset="0"/>
              </a:rPr>
              <a:t>Nucleus</a:t>
            </a:r>
          </a:p>
        </p:txBody>
      </p:sp>
      <p:cxnSp>
        <p:nvCxnSpPr>
          <p:cNvPr id="12" name="Elbow Connector 11"/>
          <p:cNvCxnSpPr/>
          <p:nvPr/>
        </p:nvCxnSpPr>
        <p:spPr>
          <a:xfrm flipV="1">
            <a:off x="3657600" y="19812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flipV="1">
            <a:off x="3733800" y="2438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0" name="TextBox 15"/>
          <p:cNvSpPr txBox="1">
            <a:spLocks noChangeArrowheads="1"/>
          </p:cNvSpPr>
          <p:nvPr/>
        </p:nvSpPr>
        <p:spPr bwMode="auto">
          <a:xfrm>
            <a:off x="3048000" y="19050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Baml1</a:t>
            </a:r>
          </a:p>
        </p:txBody>
      </p:sp>
      <p:sp>
        <p:nvSpPr>
          <p:cNvPr id="5131" name="TextBox 16"/>
          <p:cNvSpPr txBox="1">
            <a:spLocks noChangeArrowheads="1"/>
          </p:cNvSpPr>
          <p:nvPr/>
        </p:nvSpPr>
        <p:spPr bwMode="auto">
          <a:xfrm>
            <a:off x="4267200" y="32766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Per 1</a:t>
            </a:r>
          </a:p>
        </p:txBody>
      </p:sp>
      <p:pic>
        <p:nvPicPr>
          <p:cNvPr id="513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29600" y="25908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40386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2819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1676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9530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7" name="TextBox 27"/>
          <p:cNvSpPr txBox="1">
            <a:spLocks noChangeArrowheads="1"/>
          </p:cNvSpPr>
          <p:nvPr/>
        </p:nvSpPr>
        <p:spPr bwMode="auto">
          <a:xfrm>
            <a:off x="7315200" y="2057400"/>
            <a:ext cx="1219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Calibri" pitchFamily="34" charset="0"/>
              </a:rPr>
              <a:t>Ribosomes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953000" y="3429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953000" y="40386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40" name="TextBox 50"/>
          <p:cNvSpPr txBox="1">
            <a:spLocks noChangeArrowheads="1"/>
          </p:cNvSpPr>
          <p:nvPr/>
        </p:nvSpPr>
        <p:spPr bwMode="auto">
          <a:xfrm>
            <a:off x="3200400" y="24384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CLOCK</a:t>
            </a:r>
          </a:p>
        </p:txBody>
      </p:sp>
      <p:sp>
        <p:nvSpPr>
          <p:cNvPr id="5141" name="TextBox 51"/>
          <p:cNvSpPr txBox="1">
            <a:spLocks noChangeArrowheads="1"/>
          </p:cNvSpPr>
          <p:nvPr/>
        </p:nvSpPr>
        <p:spPr bwMode="auto">
          <a:xfrm>
            <a:off x="4343400" y="38862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Cry 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953000" y="35814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953000" y="3810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953000" y="42672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4038600" y="1295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Oval 64"/>
          <p:cNvSpPr>
            <a:spLocks noChangeAspect="1"/>
          </p:cNvSpPr>
          <p:nvPr/>
        </p:nvSpPr>
        <p:spPr>
          <a:xfrm>
            <a:off x="4267200" y="1905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562600" y="1676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Oval 67"/>
          <p:cNvSpPr>
            <a:spLocks noChangeAspect="1"/>
          </p:cNvSpPr>
          <p:nvPr/>
        </p:nvSpPr>
        <p:spPr>
          <a:xfrm>
            <a:off x="7086600" y="990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400800" y="1676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Oval 70"/>
          <p:cNvSpPr>
            <a:spLocks noChangeAspect="1"/>
          </p:cNvSpPr>
          <p:nvPr/>
        </p:nvSpPr>
        <p:spPr>
          <a:xfrm>
            <a:off x="44958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4" name="Oval 73"/>
          <p:cNvSpPr>
            <a:spLocks noChangeAspect="1"/>
          </p:cNvSpPr>
          <p:nvPr/>
        </p:nvSpPr>
        <p:spPr>
          <a:xfrm>
            <a:off x="5562600" y="1752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Oval 74"/>
          <p:cNvSpPr>
            <a:spLocks noChangeAspect="1"/>
          </p:cNvSpPr>
          <p:nvPr/>
        </p:nvSpPr>
        <p:spPr>
          <a:xfrm>
            <a:off x="6781800" y="1295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7086600" y="3962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57" name="TextBox 76"/>
          <p:cNvSpPr txBox="1">
            <a:spLocks noChangeArrowheads="1"/>
          </p:cNvSpPr>
          <p:nvPr/>
        </p:nvSpPr>
        <p:spPr bwMode="auto">
          <a:xfrm>
            <a:off x="4343400" y="41148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Cry 2</a:t>
            </a:r>
          </a:p>
        </p:txBody>
      </p:sp>
      <p:sp>
        <p:nvSpPr>
          <p:cNvPr id="5158" name="TextBox 77"/>
          <p:cNvSpPr txBox="1">
            <a:spLocks noChangeArrowheads="1"/>
          </p:cNvSpPr>
          <p:nvPr/>
        </p:nvSpPr>
        <p:spPr bwMode="auto">
          <a:xfrm>
            <a:off x="4267200" y="3429001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Per</a:t>
            </a:r>
            <a:r>
              <a:rPr lang="en-US" sz="1000" i="1" dirty="0">
                <a:solidFill>
                  <a:schemeClr val="bg1"/>
                </a:solidFill>
                <a:latin typeface="Calibri" pitchFamily="34" charset="0"/>
              </a:rPr>
              <a:t> 2</a:t>
            </a:r>
          </a:p>
        </p:txBody>
      </p:sp>
      <p:sp>
        <p:nvSpPr>
          <p:cNvPr id="5159" name="TextBox 80"/>
          <p:cNvSpPr txBox="1">
            <a:spLocks noChangeArrowheads="1"/>
          </p:cNvSpPr>
          <p:nvPr/>
        </p:nvSpPr>
        <p:spPr bwMode="auto">
          <a:xfrm>
            <a:off x="4267200" y="3581400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Per 3</a:t>
            </a:r>
          </a:p>
        </p:txBody>
      </p:sp>
      <p:sp>
        <p:nvSpPr>
          <p:cNvPr id="83" name="Oval 82"/>
          <p:cNvSpPr/>
          <p:nvPr/>
        </p:nvSpPr>
        <p:spPr>
          <a:xfrm>
            <a:off x="5943600" y="5562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7848600" y="3657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5" name="Oval 84"/>
          <p:cNvSpPr/>
          <p:nvPr/>
        </p:nvSpPr>
        <p:spPr>
          <a:xfrm>
            <a:off x="7315200" y="12192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5867400" y="1066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29200" y="3505200"/>
            <a:ext cx="76200" cy="76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47" name="Oval 46"/>
          <p:cNvSpPr>
            <a:spLocks noChangeAspect="1"/>
          </p:cNvSpPr>
          <p:nvPr/>
        </p:nvSpPr>
        <p:spPr>
          <a:xfrm>
            <a:off x="7543800" y="4953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Oval 55"/>
          <p:cNvSpPr>
            <a:spLocks noChangeAspect="1"/>
          </p:cNvSpPr>
          <p:nvPr/>
        </p:nvSpPr>
        <p:spPr>
          <a:xfrm>
            <a:off x="5029200" y="3581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029200" y="3733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5029200" y="3810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29200" y="3352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69" name="Oval 68"/>
          <p:cNvSpPr>
            <a:spLocks noChangeAspect="1"/>
          </p:cNvSpPr>
          <p:nvPr/>
        </p:nvSpPr>
        <p:spPr>
          <a:xfrm>
            <a:off x="5029200" y="3429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5562600" y="2362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6" name="Oval 85"/>
          <p:cNvSpPr>
            <a:spLocks noChangeAspect="1"/>
          </p:cNvSpPr>
          <p:nvPr/>
        </p:nvSpPr>
        <p:spPr>
          <a:xfrm>
            <a:off x="55626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4419600" y="1143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5029200" y="4343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5029200" y="4038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1" name="Oval 90"/>
          <p:cNvSpPr>
            <a:spLocks noChangeAspect="1"/>
          </p:cNvSpPr>
          <p:nvPr/>
        </p:nvSpPr>
        <p:spPr>
          <a:xfrm>
            <a:off x="5029200" y="4267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4267200" y="990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3" name="Oval 92"/>
          <p:cNvSpPr>
            <a:spLocks noChangeAspect="1"/>
          </p:cNvSpPr>
          <p:nvPr/>
        </p:nvSpPr>
        <p:spPr>
          <a:xfrm>
            <a:off x="5029200" y="3962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4" name="Oval 93"/>
          <p:cNvSpPr>
            <a:spLocks noChangeAspect="1"/>
          </p:cNvSpPr>
          <p:nvPr/>
        </p:nvSpPr>
        <p:spPr>
          <a:xfrm>
            <a:off x="6858000" y="2819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3429000" y="2667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5867400" y="2819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7010400" y="4267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7620000" y="3505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7696200" y="3505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5867400" y="2895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6172200" y="4191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3429000" y="2743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3352800" y="2286000"/>
            <a:ext cx="76200" cy="76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3352800" y="21336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6324600" y="2743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5562600" y="4572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5" name="Elbow Connector 114"/>
          <p:cNvCxnSpPr/>
          <p:nvPr/>
        </p:nvCxnSpPr>
        <p:spPr>
          <a:xfrm flipV="1">
            <a:off x="5334000" y="3200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/>
          <p:nvPr/>
        </p:nvCxnSpPr>
        <p:spPr>
          <a:xfrm flipV="1">
            <a:off x="5334000" y="38100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Oval 106"/>
          <p:cNvSpPr>
            <a:spLocks noChangeAspect="1"/>
          </p:cNvSpPr>
          <p:nvPr/>
        </p:nvSpPr>
        <p:spPr>
          <a:xfrm>
            <a:off x="5486400" y="44958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382000" y="1371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6781800" y="4800600"/>
            <a:ext cx="76200" cy="76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7162800" y="43434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6781800" y="4800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6934200" y="1905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7543800" y="2362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6629400" y="3048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6934200" y="33528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2" name="Lightning Bolt 131"/>
          <p:cNvSpPr/>
          <p:nvPr/>
        </p:nvSpPr>
        <p:spPr>
          <a:xfrm rot="11085809">
            <a:off x="7857302" y="3295189"/>
            <a:ext cx="457200" cy="228600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Lightning Bolt 132"/>
          <p:cNvSpPr/>
          <p:nvPr/>
        </p:nvSpPr>
        <p:spPr>
          <a:xfrm rot="5569150">
            <a:off x="7135805" y="1796046"/>
            <a:ext cx="457200" cy="228600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140"/>
          <p:cNvSpPr/>
          <p:nvPr/>
        </p:nvSpPr>
        <p:spPr>
          <a:xfrm>
            <a:off x="6400800" y="5105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5" name="Oval 144"/>
          <p:cNvSpPr/>
          <p:nvPr/>
        </p:nvSpPr>
        <p:spPr>
          <a:xfrm>
            <a:off x="7620000" y="3810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7" name="Oval 146"/>
          <p:cNvSpPr>
            <a:spLocks noChangeAspect="1"/>
          </p:cNvSpPr>
          <p:nvPr/>
        </p:nvSpPr>
        <p:spPr>
          <a:xfrm>
            <a:off x="4724400" y="1371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1" name="Oval 150"/>
          <p:cNvSpPr>
            <a:spLocks noChangeAspect="1"/>
          </p:cNvSpPr>
          <p:nvPr/>
        </p:nvSpPr>
        <p:spPr>
          <a:xfrm>
            <a:off x="6934200" y="3657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2" name="Oval 151"/>
          <p:cNvSpPr>
            <a:spLocks noChangeAspect="1"/>
          </p:cNvSpPr>
          <p:nvPr/>
        </p:nvSpPr>
        <p:spPr>
          <a:xfrm>
            <a:off x="7543800" y="4572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3" name="Oval 152"/>
          <p:cNvSpPr>
            <a:spLocks noChangeAspect="1"/>
          </p:cNvSpPr>
          <p:nvPr/>
        </p:nvSpPr>
        <p:spPr>
          <a:xfrm>
            <a:off x="7315200" y="3429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4" name="Oval 153"/>
          <p:cNvSpPr>
            <a:spLocks noChangeAspect="1"/>
          </p:cNvSpPr>
          <p:nvPr/>
        </p:nvSpPr>
        <p:spPr>
          <a:xfrm>
            <a:off x="8001000" y="4648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5" name="Oval 154"/>
          <p:cNvSpPr>
            <a:spLocks noChangeAspect="1"/>
          </p:cNvSpPr>
          <p:nvPr/>
        </p:nvSpPr>
        <p:spPr>
          <a:xfrm>
            <a:off x="7086600" y="4800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6" name="Oval 155"/>
          <p:cNvSpPr>
            <a:spLocks noChangeAspect="1"/>
          </p:cNvSpPr>
          <p:nvPr/>
        </p:nvSpPr>
        <p:spPr>
          <a:xfrm>
            <a:off x="7696200" y="56388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7" name="Oval 156"/>
          <p:cNvSpPr>
            <a:spLocks noChangeAspect="1"/>
          </p:cNvSpPr>
          <p:nvPr/>
        </p:nvSpPr>
        <p:spPr>
          <a:xfrm>
            <a:off x="6705600" y="2438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8" name="Oval 157"/>
          <p:cNvSpPr>
            <a:spLocks noChangeAspect="1"/>
          </p:cNvSpPr>
          <p:nvPr/>
        </p:nvSpPr>
        <p:spPr>
          <a:xfrm>
            <a:off x="7696200" y="3048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9" name="Oval 158"/>
          <p:cNvSpPr>
            <a:spLocks noChangeAspect="1"/>
          </p:cNvSpPr>
          <p:nvPr/>
        </p:nvSpPr>
        <p:spPr>
          <a:xfrm>
            <a:off x="6553200" y="44196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0" name="Oval 159"/>
          <p:cNvSpPr>
            <a:spLocks noChangeAspect="1"/>
          </p:cNvSpPr>
          <p:nvPr/>
        </p:nvSpPr>
        <p:spPr>
          <a:xfrm>
            <a:off x="8382000" y="4267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1" name="Oval 160"/>
          <p:cNvSpPr>
            <a:spLocks noChangeAspect="1"/>
          </p:cNvSpPr>
          <p:nvPr/>
        </p:nvSpPr>
        <p:spPr>
          <a:xfrm>
            <a:off x="7924800" y="5029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2" name="Oval 161"/>
          <p:cNvSpPr>
            <a:spLocks noChangeAspect="1"/>
          </p:cNvSpPr>
          <p:nvPr/>
        </p:nvSpPr>
        <p:spPr>
          <a:xfrm>
            <a:off x="6781800" y="3200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3" name="Oval 162"/>
          <p:cNvSpPr>
            <a:spLocks noChangeAspect="1"/>
          </p:cNvSpPr>
          <p:nvPr/>
        </p:nvSpPr>
        <p:spPr>
          <a:xfrm>
            <a:off x="7924800" y="28194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4" name="Oval 163"/>
          <p:cNvSpPr>
            <a:spLocks noChangeAspect="1"/>
          </p:cNvSpPr>
          <p:nvPr/>
        </p:nvSpPr>
        <p:spPr>
          <a:xfrm>
            <a:off x="6629400" y="43434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5" name="Oval 164"/>
          <p:cNvSpPr>
            <a:spLocks noChangeAspect="1"/>
          </p:cNvSpPr>
          <p:nvPr/>
        </p:nvSpPr>
        <p:spPr>
          <a:xfrm>
            <a:off x="6477000" y="4191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6" name="Oval 165"/>
          <p:cNvSpPr>
            <a:spLocks noChangeAspect="1"/>
          </p:cNvSpPr>
          <p:nvPr/>
        </p:nvSpPr>
        <p:spPr>
          <a:xfrm>
            <a:off x="7772400" y="25146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0.12414 0.13888 C -0.12639 0.17916 -0.12257 0.15995 -0.13386 0.18194 C -0.13872 0.20185 -0.14688 0.20277 -0.15973 0.20555 C -0.20486 0.20185 -0.22014 0.22222 -0.21615 0.17754 C -0.2092 0.17824 -0.20174 0.17662 -0.19514 0.17986 C -0.19341 0.18078 -0.19688 0.18472 -0.19844 0.18611 C -0.20087 0.18842 -0.20382 0.18912 -0.20643 0.1905 C -0.22257 0.18912 -0.23907 0.19074 -0.25486 0.18611 C -0.25938 0.18472 -0.26094 0.17685 -0.26459 0.17338 C -0.27188 0.16643 -0.27726 0.15995 -0.28542 0.15601 C -0.30087 0.13611 -0.29219 0.14444 -0.33716 0.15185 C -0.33785 0.15185 -0.34879 0.16504 -0.35313 0.16689 C -0.35799 0.17638 -0.35452 0.17338 -0.36459 0.17338 " pathEditMode="relative" rAng="0" ptsTypes="ffffffffffffA">
                                      <p:cBhvr>
                                        <p:cTn id="13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" y="4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0.00746 0.11667 C -0.00972 0.15695 -0.0059 0.13773 -0.01718 0.15972 C -0.02205 0.17963 -0.0302 0.18056 -0.04305 0.18333 C -0.08819 0.17963 -0.10347 0.2 -0.09948 0.15533 C -0.09253 0.15602 -0.08507 0.1544 -0.07847 0.15764 C -0.07673 0.15857 -0.0802 0.1625 -0.08177 0.16389 C -0.0842 0.1662 -0.08715 0.1669 -0.08975 0.16829 C -0.1059 0.1669 -0.12239 0.16852 -0.13819 0.16389 C -0.1427 0.1625 -0.14427 0.15463 -0.14791 0.15116 C -0.1552 0.14421 -0.16059 0.13773 -0.16875 0.1338 C -0.1842 0.11389 -0.17552 0.12222 -0.22048 0.12963 C -0.22118 0.12963 -0.23211 0.14283 -0.23645 0.14468 C -0.24132 0.15417 -0.23784 0.15116 -0.24791 0.15116 " pathEditMode="relative" rAng="0" ptsTypes="ffffffffffffA">
                                      <p:cBhvr>
                                        <p:cTn id="15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" y="4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 0 C -0.00225 0.04028 0.00156 0.02107 -0.00972 0.04306 C -0.01458 0.06297 -0.02274 0.06389 -0.03559 0.06667 C -0.08073 0.06297 -0.096 0.08334 -0.09201 0.03866 C -0.08507 0.03935 -0.0776 0.03773 -0.071 0.04097 C -0.06927 0.0419 -0.07274 0.04584 -0.0743 0.04722 C -0.07673 0.04954 -0.07969 0.05023 -0.08229 0.05162 C -0.09844 0.05023 -0.11493 0.05185 -0.13073 0.04722 C -0.13524 0.04584 -0.1368 0.03797 -0.14045 0.03449 C -0.14774 0.02755 -0.15312 0.02107 -0.16128 0.01713 C -0.17673 -0.00278 -0.16805 0.00556 -0.21302 0.01297 C -0.21371 0.01297 -0.22465 0.02616 -0.22899 0.02801 C -0.23385 0.0375 -0.23038 0.03449 -0.24045 0.03449 " pathEditMode="relative" ptsTypes="ffffffffffffA">
                                      <p:cBhvr>
                                        <p:cTn id="17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0.1158 0.29445 C -0.11805 0.33472 -0.11423 0.31551 -0.12552 0.3375 C -0.13038 0.35741 -0.13854 0.35834 -0.15139 0.36111 C -0.19652 0.35741 -0.2118 0.37778 -0.20781 0.3331 C -0.20086 0.3338 -0.1934 0.33218 -0.1868 0.33542 C -0.18507 0.33634 -0.18854 0.34028 -0.1901 0.34167 C -0.19253 0.34398 -0.19548 0.34468 -0.19809 0.34607 C -0.21423 0.34468 -0.23073 0.3463 -0.24652 0.34167 C -0.25104 0.34028 -0.2526 0.33241 -0.25625 0.32894 C -0.26354 0.32199 -0.26892 0.31551 -0.27708 0.31158 C -0.29253 0.29167 -0.28385 0.3 -0.32882 0.30741 C -0.32951 0.30741 -0.34045 0.3206 -0.34479 0.32246 C -0.34965 0.33195 -0.34618 0.32894 -0.35625 0.32894 " pathEditMode="relative" rAng="0" ptsTypes="ffffffffffffA">
                                      <p:cBhvr>
                                        <p:cTn id="19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" y="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00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C -0.00434 -0.00579 -0.00903 -0.01088 -0.01285 -0.01713 C -0.01493 -0.02083 -0.01684 -0.02477 -0.01927 -0.02801 C -0.02604 -0.03727 -0.03524 -0.04259 -0.0434 -0.04954 C -0.05677 -0.06111 -0.06875 -0.07222 -0.08385 -0.07963 C -0.09028 -0.08287 -0.09687 -0.08495 -0.10312 -0.08819 C -0.11007 -0.09167 -0.11719 -0.09514 -0.12413 -0.09884 C -0.12673 -0.10023 -0.13212 -0.10324 -0.13212 -0.10324 C -0.26805 -0.09769 -0.20486 -0.11458 -0.25156 -0.09236 C -0.25642 -0.08588 -0.26198 -0.08032 -0.26614 -0.07315 C -0.27899 -0.05093 -0.27257 -0.05857 -0.28385 -0.04722 C -0.2901 -0.03495 -0.29462 -0.02338 -0.3 -0.01065 C -0.30382 -0.00185 -0.30382 0.00324 -0.31128 0.00648 C -0.31493 -0.00324 -0.3158 -0.01296 -0.31771 -0.02361 C -0.31823 -0.03009 -0.31805 -0.03681 -0.31927 -0.04306 C -0.32934 -0.09907 -0.32465 -0.07708 -0.37899 -0.07963 C -0.39271 -0.0831 -0.40382 -0.08866 -0.41614 -0.09676 C -0.4191 -0.09884 -0.42569 -0.10116 -0.42569 -0.10116 C -0.4309 -0.10625 -0.43472 -0.10833 -0.44028 -0.11181 " pathEditMode="relative" ptsTypes="ffffffffffffffffffA">
                                      <p:cBhvr>
                                        <p:cTn id="59" dur="2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C -0.00434 -0.00579 -0.00903 -0.01088 -0.01285 -0.01713 C -0.01493 -0.02083 -0.01684 -0.02477 -0.01927 -0.02801 C -0.02604 -0.03727 -0.03524 -0.04259 -0.0434 -0.04954 C -0.05677 -0.06111 -0.06875 -0.07222 -0.08385 -0.07963 C -0.09028 -0.08287 -0.09687 -0.08495 -0.10312 -0.08819 C -0.11007 -0.09167 -0.11719 -0.09514 -0.12413 -0.09884 C -0.12673 -0.10023 -0.13212 -0.10324 -0.13212 -0.10324 C -0.26805 -0.09769 -0.20486 -0.11458 -0.25156 -0.09236 C -0.25642 -0.08588 -0.26198 -0.08032 -0.26614 -0.07315 C -0.27899 -0.05093 -0.27257 -0.05857 -0.28385 -0.04722 C -0.2901 -0.03495 -0.29462 -0.02338 -0.3 -0.01065 C -0.30382 -0.00185 -0.30382 0.00324 -0.31128 0.00648 C -0.31493 -0.00324 -0.3158 -0.01296 -0.31771 -0.02361 C -0.31823 -0.03009 -0.31805 -0.03681 -0.31927 -0.04306 C -0.32934 -0.09907 -0.32465 -0.07708 -0.37899 -0.07963 C -0.39271 -0.0831 -0.40382 -0.08866 -0.41614 -0.09676 C -0.4191 -0.09884 -0.42569 -0.10116 -0.42569 -0.10116 C -0.4309 -0.10625 -0.43472 -0.10833 -0.44028 -0.11181 " pathEditMode="relative" ptsTypes="ffffffffffffffffffA">
                                      <p:cBhvr>
                                        <p:cTn id="61" dur="2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4236 0.08403 C 0.03802 0.07824 0.03333 0.07315 0.02951 0.0669 C 0.02743 0.06319 0.02552 0.05926 0.02309 0.05602 C 0.01632 0.04676 0.00712 0.04144 -0.00104 0.03449 C -0.01441 0.02292 -0.02639 0.01181 -0.04149 0.0044 C -0.04792 0.00116 -0.05451 -0.00093 -0.06076 -0.00417 C -0.06771 -0.00764 -0.07483 -0.01111 -0.08177 -0.01481 C -0.08437 -0.0162 -0.08976 -0.01921 -0.08976 -0.01898 C -0.22569 -0.01366 -0.1625 -0.03056 -0.2092 -0.00833 C -0.21406 -0.00185 -0.21962 0.0037 -0.22378 0.01088 C -0.23663 0.0331 -0.23021 0.02546 -0.24149 0.03681 C -0.24774 0.04907 -0.25226 0.06065 -0.25764 0.07338 C -0.26146 0.08218 -0.26146 0.08727 -0.26892 0.09051 C -0.27257 0.08079 -0.27344 0.07106 -0.27535 0.06042 C -0.27587 0.05394 -0.27569 0.04722 -0.27691 0.04097 C -0.28698 -0.01505 -0.28229 0.00694 -0.33663 0.0044 C -0.35035 0.00093 -0.36146 -0.00463 -0.37378 -0.01273 C -0.37674 -0.01481 -0.38333 -0.01713 -0.38333 -0.0169 C -0.38854 -0.02222 -0.39236 -0.02431 -0.39792 -0.02778 " pathEditMode="relative" rAng="0" ptsTypes="ffffffffffffffffffA">
                                      <p:cBhvr>
                                        <p:cTn id="63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" y="-54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11736 0.05069 C 0.11302 0.0449 0.10833 0.03981 0.10451 0.03356 C 0.10243 0.02986 0.10052 0.02592 0.09809 0.02268 C 0.09132 0.01342 0.08211 0.0081 0.07396 0.00115 C 0.06059 -0.01042 0.04861 -0.02153 0.0335 -0.02894 C 0.02708 -0.03218 0.02048 -0.03426 0.01423 -0.0375 C 0.00729 -0.04098 0.00017 -0.04445 -0.00677 -0.04815 C -0.00938 -0.04954 -0.01476 -0.05255 -0.01476 -0.05232 C -0.1507 -0.047 -0.0875 -0.06389 -0.1342 -0.04167 C -0.13907 -0.03519 -0.14462 -0.02963 -0.14879 -0.02246 C -0.16164 -0.00024 -0.15521 -0.00787 -0.1665 0.00347 C -0.17275 0.01574 -0.17726 0.02731 -0.18264 0.04004 C -0.18646 0.04884 -0.18646 0.05393 -0.19393 0.05717 C -0.19757 0.04745 -0.19844 0.03773 -0.20035 0.02708 C -0.20087 0.0206 -0.2007 0.01388 -0.20191 0.00763 C -0.21198 -0.04838 -0.20729 -0.02639 -0.26164 -0.02894 C -0.27535 -0.03241 -0.28646 -0.03797 -0.29879 -0.04607 C -0.30174 -0.04815 -0.30834 -0.05047 -0.30834 -0.05024 C -0.31354 -0.05556 -0.31736 -0.05764 -0.32292 -0.06112 " pathEditMode="relative" rAng="0" ptsTypes="ffffffffffffffffffA">
                                      <p:cBhvr>
                                        <p:cTn id="65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" y="-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99" grpId="0" animBg="1"/>
      <p:bldP spid="99" grpId="1" animBg="1"/>
      <p:bldP spid="101" grpId="0" animBg="1"/>
      <p:bldP spid="113" grpId="0" animBg="1"/>
      <p:bldP spid="120" grpId="1" animBg="1"/>
      <p:bldP spid="125" grpId="0" animBg="1"/>
      <p:bldP spid="127" grpId="0" animBg="1"/>
      <p:bldP spid="129" grpId="0" animBg="1"/>
      <p:bldP spid="131" grpId="0" animBg="1"/>
      <p:bldP spid="152" grpId="0" animBg="1"/>
      <p:bldP spid="152" grpId="1" animBg="1"/>
      <p:bldP spid="154" grpId="0" animBg="1"/>
      <p:bldP spid="155" grpId="0" animBg="1"/>
      <p:bldP spid="158" grpId="0" animBg="1"/>
      <p:bldP spid="159" grpId="0" animBg="1"/>
      <p:bldP spid="160" grpId="0" animBg="1"/>
      <p:bldP spid="161" grpId="0" animBg="1"/>
      <p:bldP spid="161" grpId="1" animBg="1"/>
      <p:bldP spid="1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 Typical Circadian Rhythm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US" sz="2500" dirty="0" smtClean="0">
                <a:solidFill>
                  <a:schemeClr val="bg1"/>
                </a:solidFill>
              </a:rPr>
              <a:t>A circadian rhythm has a period of 24-25 hours, approximately one </a:t>
            </a:r>
            <a:r>
              <a:rPr lang="en-US" sz="2500" dirty="0" smtClean="0">
                <a:solidFill>
                  <a:schemeClr val="bg1"/>
                </a:solidFill>
              </a:rPr>
              <a:t>day’s length</a:t>
            </a:r>
            <a:endParaRPr lang="en-US" sz="2500" dirty="0" smtClean="0">
              <a:solidFill>
                <a:schemeClr val="bg1"/>
              </a:solidFill>
            </a:endParaRPr>
          </a:p>
          <a:p>
            <a:r>
              <a:rPr lang="en-US" sz="2500" dirty="0" smtClean="0">
                <a:solidFill>
                  <a:schemeClr val="bg1"/>
                </a:solidFill>
              </a:rPr>
              <a:t>The master clock or suprachiasmatic nucleus (SCN) resides within the </a:t>
            </a:r>
            <a:r>
              <a:rPr lang="en-US" sz="2500" dirty="0" smtClean="0">
                <a:solidFill>
                  <a:schemeClr val="bg1"/>
                </a:solidFill>
              </a:rPr>
              <a:t>hypothalamus</a:t>
            </a:r>
            <a:endParaRPr lang="en-US" sz="2500" dirty="0" smtClean="0">
              <a:solidFill>
                <a:schemeClr val="bg1"/>
              </a:solidFill>
            </a:endParaRPr>
          </a:p>
          <a:p>
            <a:r>
              <a:rPr lang="en-US" sz="2500" dirty="0" smtClean="0">
                <a:solidFill>
                  <a:schemeClr val="bg1"/>
                </a:solidFill>
              </a:rPr>
              <a:t>When light strikes specialized ganglion cells of the eye, an electrical impulse is sent to the SCN, accelerating the transcription of </a:t>
            </a:r>
            <a:r>
              <a:rPr lang="en-US" sz="2500" i="1" dirty="0" smtClean="0">
                <a:solidFill>
                  <a:schemeClr val="bg1"/>
                </a:solidFill>
              </a:rPr>
              <a:t>Per</a:t>
            </a:r>
            <a:r>
              <a:rPr lang="en-US" sz="2500" dirty="0" smtClean="0">
                <a:solidFill>
                  <a:schemeClr val="bg1"/>
                </a:solidFill>
              </a:rPr>
              <a:t> and </a:t>
            </a:r>
            <a:r>
              <a:rPr lang="en-US" sz="2500" i="1" dirty="0" smtClean="0">
                <a:solidFill>
                  <a:schemeClr val="bg1"/>
                </a:solidFill>
              </a:rPr>
              <a:t>Cry </a:t>
            </a:r>
            <a:r>
              <a:rPr lang="en-US" sz="2500" dirty="0" smtClean="0">
                <a:solidFill>
                  <a:schemeClr val="bg1"/>
                </a:solidFill>
              </a:rPr>
              <a:t>genes by CLOCK-Baml1 </a:t>
            </a:r>
            <a:r>
              <a:rPr lang="en-US" sz="2500" dirty="0" err="1" smtClean="0">
                <a:solidFill>
                  <a:schemeClr val="bg1"/>
                </a:solidFill>
              </a:rPr>
              <a:t>dimers</a:t>
            </a:r>
            <a:r>
              <a:rPr lang="en-US" sz="2500" dirty="0" smtClean="0">
                <a:solidFill>
                  <a:schemeClr val="bg1"/>
                </a:solidFill>
              </a:rPr>
              <a:t>, whose concentrations increase during the subjective night</a:t>
            </a:r>
          </a:p>
          <a:p>
            <a:r>
              <a:rPr lang="en-US" sz="2500" dirty="0" smtClean="0">
                <a:solidFill>
                  <a:schemeClr val="bg1"/>
                </a:solidFill>
              </a:rPr>
              <a:t>The cycle is a series of positive and negative feed back </a:t>
            </a:r>
            <a:r>
              <a:rPr lang="en-US" sz="2500" dirty="0" smtClean="0">
                <a:solidFill>
                  <a:schemeClr val="bg1"/>
                </a:solidFill>
              </a:rPr>
              <a:t>loops</a:t>
            </a:r>
            <a:endParaRPr lang="en-US" sz="25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Legend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15"/>
          <p:cNvSpPr txBox="1">
            <a:spLocks noGrp="1" noChangeArrowheads="1"/>
          </p:cNvSpPr>
          <p:nvPr>
            <p:ph sz="half"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Calibri" pitchFamily="34" charset="0"/>
              </a:rPr>
              <a:t>Baml1  </a:t>
            </a:r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gene</a:t>
            </a:r>
            <a:endParaRPr lang="en-US" sz="1400" i="1" dirty="0" smtClean="0">
              <a:solidFill>
                <a:schemeClr val="bg1"/>
              </a:solidFill>
              <a:latin typeface="Calibri" pitchFamily="34" charset="0"/>
            </a:endParaRPr>
          </a:p>
          <a:p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Baml1 protein</a:t>
            </a:r>
          </a:p>
          <a:p>
            <a:endParaRPr lang="en-US" sz="1400" i="1" dirty="0" smtClean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US" sz="1400" i="1" dirty="0" smtClean="0">
                <a:solidFill>
                  <a:schemeClr val="bg1"/>
                </a:solidFill>
                <a:latin typeface="Calibri" pitchFamily="34" charset="0"/>
              </a:rPr>
              <a:t>CLOCK </a:t>
            </a:r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gene</a:t>
            </a:r>
            <a:endParaRPr lang="en-US" sz="1400" i="1" dirty="0" smtClean="0">
              <a:solidFill>
                <a:schemeClr val="bg1"/>
              </a:solidFill>
              <a:latin typeface="Calibri" pitchFamily="34" charset="0"/>
            </a:endParaRPr>
          </a:p>
          <a:p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CLOCK protein</a:t>
            </a:r>
          </a:p>
          <a:p>
            <a:endParaRPr lang="en-US" sz="1400" i="1" dirty="0" smtClean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US" sz="1400" i="1" dirty="0" smtClean="0">
                <a:solidFill>
                  <a:schemeClr val="bg1"/>
                </a:solidFill>
                <a:latin typeface="Calibri" pitchFamily="34" charset="0"/>
              </a:rPr>
              <a:t>Per </a:t>
            </a:r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gene</a:t>
            </a:r>
            <a:endParaRPr lang="en-US" sz="1400" i="1" dirty="0" smtClean="0">
              <a:solidFill>
                <a:schemeClr val="bg1"/>
              </a:solidFill>
              <a:latin typeface="Calibri" pitchFamily="34" charset="0"/>
            </a:endParaRPr>
          </a:p>
          <a:p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PER protein</a:t>
            </a:r>
          </a:p>
          <a:p>
            <a:endParaRPr lang="en-US" sz="1400" i="1" dirty="0" smtClean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US" sz="1400" i="1" dirty="0" smtClean="0">
                <a:solidFill>
                  <a:schemeClr val="bg1"/>
                </a:solidFill>
                <a:latin typeface="Calibri" pitchFamily="34" charset="0"/>
              </a:rPr>
              <a:t>Cry </a:t>
            </a:r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gene</a:t>
            </a:r>
          </a:p>
          <a:p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CRY protein</a:t>
            </a:r>
          </a:p>
          <a:p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Ribosome</a:t>
            </a:r>
          </a:p>
          <a:p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400" dirty="0" smtClean="0">
                <a:solidFill>
                  <a:schemeClr val="bg1"/>
                </a:solidFill>
              </a:rPr>
              <a:t>Phosphorylating</a:t>
            </a:r>
          </a:p>
          <a:p>
            <a:endParaRPr lang="en-US" sz="1400" dirty="0" smtClean="0">
              <a:solidFill>
                <a:schemeClr val="bg1"/>
              </a:solidFill>
            </a:endParaRPr>
          </a:p>
          <a:p>
            <a:endParaRPr lang="en-US" sz="1400" dirty="0" smtClean="0">
              <a:solidFill>
                <a:schemeClr val="bg1"/>
              </a:solidFill>
            </a:endParaRPr>
          </a:p>
          <a:p>
            <a:r>
              <a:rPr lang="en-US" sz="1400" dirty="0" smtClean="0">
                <a:solidFill>
                  <a:schemeClr val="bg1"/>
                </a:solidFill>
              </a:rPr>
              <a:t>Unstable PER protein </a:t>
            </a:r>
          </a:p>
          <a:p>
            <a:endParaRPr lang="en-US" sz="1400" dirty="0" smtClean="0">
              <a:solidFill>
                <a:schemeClr val="bg1"/>
              </a:solidFill>
            </a:endParaRPr>
          </a:p>
          <a:p>
            <a:endParaRPr lang="en-US" sz="1400" dirty="0" smtClean="0">
              <a:solidFill>
                <a:schemeClr val="bg1"/>
              </a:solidFill>
            </a:endParaRPr>
          </a:p>
          <a:p>
            <a:r>
              <a:rPr lang="en-US" sz="1400" dirty="0" err="1" smtClean="0">
                <a:solidFill>
                  <a:schemeClr val="bg1"/>
                </a:solidFill>
              </a:rPr>
              <a:t>Cylin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Kinase</a:t>
            </a:r>
            <a:r>
              <a:rPr lang="en-US" sz="1400" dirty="0" smtClean="0">
                <a:solidFill>
                  <a:schemeClr val="bg1"/>
                </a:solidFill>
              </a:rPr>
              <a:t>  </a:t>
            </a:r>
            <a:r>
              <a:rPr lang="el-GR" sz="1400" dirty="0" smtClean="0">
                <a:solidFill>
                  <a:schemeClr val="bg1"/>
                </a:solidFill>
              </a:rPr>
              <a:t>ε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endParaRPr lang="en-US" sz="1400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1200" y="1752600"/>
            <a:ext cx="1257300" cy="838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209800" y="2209800"/>
            <a:ext cx="114300" cy="12573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05000" y="2743200"/>
            <a:ext cx="1257300" cy="8382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209800" y="3200400"/>
            <a:ext cx="114300" cy="12573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905000" y="3733800"/>
            <a:ext cx="1257300" cy="8382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209800" y="4267200"/>
            <a:ext cx="114300" cy="12573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133600" y="5334000"/>
            <a:ext cx="114300" cy="12573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828800" y="4800600"/>
            <a:ext cx="1257300" cy="8382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5562600"/>
            <a:ext cx="609524" cy="6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Lightning Bolt 14"/>
          <p:cNvSpPr/>
          <p:nvPr/>
        </p:nvSpPr>
        <p:spPr>
          <a:xfrm rot="11085809">
            <a:off x="6715173" y="1620648"/>
            <a:ext cx="502920" cy="251460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5" descr="C:\Documents and Settings\Admin\Local Settings\Temporary Internet Files\Content.IE5\BXP0XJ5U\MC900438720[1].jp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858000" y="2133600"/>
            <a:ext cx="336666" cy="455123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8" name="Oval 17"/>
          <p:cNvSpPr/>
          <p:nvPr/>
        </p:nvSpPr>
        <p:spPr>
          <a:xfrm>
            <a:off x="6629400" y="3124200"/>
            <a:ext cx="670560" cy="33528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625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5821363"/>
          </a:xfrm>
          <a:solidFill>
            <a:schemeClr val="tx1"/>
          </a:solidFill>
        </p:spPr>
        <p:txBody>
          <a:bodyPr/>
          <a:lstStyle/>
          <a:p>
            <a:pPr>
              <a:buNone/>
            </a:pPr>
            <a:r>
              <a:rPr lang="en-US" sz="1400" dirty="0" smtClean="0">
                <a:solidFill>
                  <a:schemeClr val="bg1"/>
                </a:solidFill>
              </a:rPr>
              <a:t>During the subjective night concentrations of Baml1 and CLOCK proteins increase. Newly synthesized mRNA is </a:t>
            </a:r>
          </a:p>
          <a:p>
            <a:pPr>
              <a:buNone/>
            </a:pPr>
            <a:r>
              <a:rPr lang="en-US" sz="1400" dirty="0" smtClean="0">
                <a:solidFill>
                  <a:schemeClr val="bg1"/>
                </a:solidFill>
              </a:rPr>
              <a:t>transported </a:t>
            </a:r>
            <a:r>
              <a:rPr lang="en-US" sz="1400" dirty="0" smtClean="0">
                <a:solidFill>
                  <a:schemeClr val="bg1"/>
                </a:solidFill>
              </a:rPr>
              <a:t> from the nucleus </a:t>
            </a:r>
            <a:r>
              <a:rPr lang="en-US" sz="1400" dirty="0" smtClean="0">
                <a:solidFill>
                  <a:schemeClr val="bg1"/>
                </a:solidFill>
              </a:rPr>
              <a:t>to the cytoplasm where it is transcribed into Baml1 and CLOCK proteins. </a:t>
            </a:r>
          </a:p>
        </p:txBody>
      </p:sp>
      <p:sp>
        <p:nvSpPr>
          <p:cNvPr id="4" name="Oval 3"/>
          <p:cNvSpPr/>
          <p:nvPr/>
        </p:nvSpPr>
        <p:spPr>
          <a:xfrm>
            <a:off x="1905000" y="1371600"/>
            <a:ext cx="4800600" cy="4648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76600" y="2209800"/>
            <a:ext cx="11430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52800" y="2743200"/>
            <a:ext cx="1143000" cy="76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02" name="TextBox 6"/>
          <p:cNvSpPr txBox="1">
            <a:spLocks noChangeArrowheads="1"/>
          </p:cNvSpPr>
          <p:nvPr/>
        </p:nvSpPr>
        <p:spPr bwMode="auto">
          <a:xfrm>
            <a:off x="7239000" y="57912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itchFamily="34" charset="0"/>
              </a:rPr>
              <a:t>Cytoplasm</a:t>
            </a:r>
          </a:p>
        </p:txBody>
      </p:sp>
      <p:sp>
        <p:nvSpPr>
          <p:cNvPr id="4103" name="TextBox 9"/>
          <p:cNvSpPr txBox="1">
            <a:spLocks noChangeArrowheads="1"/>
          </p:cNvSpPr>
          <p:nvPr/>
        </p:nvSpPr>
        <p:spPr bwMode="auto">
          <a:xfrm>
            <a:off x="4114800" y="49530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Nucleus</a:t>
            </a:r>
          </a:p>
        </p:txBody>
      </p:sp>
      <p:cxnSp>
        <p:nvCxnSpPr>
          <p:cNvPr id="12" name="Elbow Connector 11"/>
          <p:cNvCxnSpPr/>
          <p:nvPr/>
        </p:nvCxnSpPr>
        <p:spPr>
          <a:xfrm flipV="1">
            <a:off x="3657600" y="19812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flipV="1">
            <a:off x="3733800" y="2438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6" name="TextBox 15"/>
          <p:cNvSpPr txBox="1">
            <a:spLocks noChangeArrowheads="1"/>
          </p:cNvSpPr>
          <p:nvPr/>
        </p:nvSpPr>
        <p:spPr bwMode="auto">
          <a:xfrm>
            <a:off x="2971800" y="19050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Baml1</a:t>
            </a:r>
          </a:p>
        </p:txBody>
      </p:sp>
      <p:sp>
        <p:nvSpPr>
          <p:cNvPr id="4107" name="TextBox 16"/>
          <p:cNvSpPr txBox="1">
            <a:spLocks noChangeArrowheads="1"/>
          </p:cNvSpPr>
          <p:nvPr/>
        </p:nvSpPr>
        <p:spPr bwMode="auto">
          <a:xfrm>
            <a:off x="4343400" y="3276600"/>
            <a:ext cx="533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Per 1</a:t>
            </a:r>
          </a:p>
        </p:txBody>
      </p:sp>
      <p:pic>
        <p:nvPicPr>
          <p:cNvPr id="41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0668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51816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2057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23622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3581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3" name="TextBox 27"/>
          <p:cNvSpPr txBox="1">
            <a:spLocks noChangeArrowheads="1"/>
          </p:cNvSpPr>
          <p:nvPr/>
        </p:nvSpPr>
        <p:spPr bwMode="auto">
          <a:xfrm>
            <a:off x="7543800" y="1066800"/>
            <a:ext cx="1219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dirty="0" err="1">
                <a:solidFill>
                  <a:schemeClr val="bg1"/>
                </a:solidFill>
                <a:latin typeface="Calibri" pitchFamily="34" charset="0"/>
              </a:rPr>
              <a:t>Ribosomes</a:t>
            </a:r>
            <a:endParaRPr lang="en-US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953000" y="3429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953000" y="39624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16" name="TextBox 50"/>
          <p:cNvSpPr txBox="1">
            <a:spLocks noChangeArrowheads="1"/>
          </p:cNvSpPr>
          <p:nvPr/>
        </p:nvSpPr>
        <p:spPr bwMode="auto">
          <a:xfrm>
            <a:off x="3124200" y="24384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CLOCK</a:t>
            </a:r>
          </a:p>
        </p:txBody>
      </p:sp>
      <p:sp>
        <p:nvSpPr>
          <p:cNvPr id="4117" name="TextBox 51"/>
          <p:cNvSpPr txBox="1">
            <a:spLocks noChangeArrowheads="1"/>
          </p:cNvSpPr>
          <p:nvPr/>
        </p:nvSpPr>
        <p:spPr bwMode="auto">
          <a:xfrm>
            <a:off x="4267200" y="38862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Cry 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953000" y="35814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953000" y="37338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953000" y="41148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4267200" y="1600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4876800" y="1600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486400" y="1371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419600" y="1295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858000" y="2590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648200" y="2667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800600" y="23622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50292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5715000" y="1143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6248400" y="1752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3810000" y="1295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33" name="TextBox 76"/>
          <p:cNvSpPr txBox="1">
            <a:spLocks noChangeArrowheads="1"/>
          </p:cNvSpPr>
          <p:nvPr/>
        </p:nvSpPr>
        <p:spPr bwMode="auto">
          <a:xfrm>
            <a:off x="4267200" y="41148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Cry 2</a:t>
            </a:r>
          </a:p>
        </p:txBody>
      </p:sp>
      <p:sp>
        <p:nvSpPr>
          <p:cNvPr id="4134" name="TextBox 77"/>
          <p:cNvSpPr txBox="1">
            <a:spLocks noChangeArrowheads="1"/>
          </p:cNvSpPr>
          <p:nvPr/>
        </p:nvSpPr>
        <p:spPr bwMode="auto">
          <a:xfrm>
            <a:off x="4343400" y="3429000"/>
            <a:ext cx="533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Per 2</a:t>
            </a:r>
          </a:p>
        </p:txBody>
      </p:sp>
      <p:sp>
        <p:nvSpPr>
          <p:cNvPr id="4135" name="TextBox 80"/>
          <p:cNvSpPr txBox="1">
            <a:spLocks noChangeArrowheads="1"/>
          </p:cNvSpPr>
          <p:nvPr/>
        </p:nvSpPr>
        <p:spPr bwMode="auto">
          <a:xfrm>
            <a:off x="4343400" y="3581400"/>
            <a:ext cx="533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Per 3</a:t>
            </a:r>
          </a:p>
        </p:txBody>
      </p:sp>
      <p:sp>
        <p:nvSpPr>
          <p:cNvPr id="83" name="Oval 82"/>
          <p:cNvSpPr/>
          <p:nvPr/>
        </p:nvSpPr>
        <p:spPr>
          <a:xfrm>
            <a:off x="6781800" y="5181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7848600" y="44958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5" name="Oval 84"/>
          <p:cNvSpPr/>
          <p:nvPr/>
        </p:nvSpPr>
        <p:spPr>
          <a:xfrm>
            <a:off x="6705600" y="15240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6629400" y="914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257800" y="1219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772400" y="3124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924800" y="2667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495800" y="1524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696200" y="1524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4343400" y="1981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572000" y="1752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4800600" y="1828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6629400" y="2133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4495800" y="19812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334000" y="2286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943600" y="1524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4114800" y="1371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6400800" y="1295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8077200" y="2057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6781800" y="1143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162800" y="3124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6781800" y="1905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4648200" y="1143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4953000" y="27432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4724400" y="1371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6858000" y="2133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5334000" y="2590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72390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6324600" y="1066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7010400" y="2895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30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8" grpId="0" animBg="1"/>
      <p:bldP spid="72" grpId="0" animBg="1"/>
      <p:bldP spid="74" grpId="0" animBg="1"/>
      <p:bldP spid="74" grpId="1" animBg="1"/>
      <p:bldP spid="75" grpId="0" animBg="1"/>
      <p:bldP spid="43" grpId="0" animBg="1"/>
      <p:bldP spid="44" grpId="0" animBg="1"/>
      <p:bldP spid="45" grpId="0" animBg="1"/>
      <p:bldP spid="47" grpId="0" animBg="1"/>
      <p:bldP spid="48" grpId="0" animBg="1"/>
      <p:bldP spid="57" grpId="0" animBg="1"/>
      <p:bldP spid="57" grpId="1" animBg="1"/>
      <p:bldP spid="60" grpId="0" animBg="1"/>
      <p:bldP spid="77" grpId="0" animBg="1"/>
      <p:bldP spid="79" grpId="0" animBg="1"/>
      <p:bldP spid="80" grpId="0" animBg="1"/>
      <p:bldP spid="81" grpId="0" animBg="1"/>
      <p:bldP spid="81" grpId="1" animBg="1"/>
      <p:bldP spid="86" grpId="0" animBg="1"/>
      <p:bldP spid="88" grpId="0" animBg="1"/>
      <p:bldP spid="89" grpId="0" animBg="1"/>
      <p:bldP spid="90" grpId="0" animBg="1"/>
      <p:bldP spid="9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5821363"/>
          </a:xfrm>
          <a:solidFill>
            <a:schemeClr val="tx1"/>
          </a:solidFill>
        </p:spPr>
        <p:txBody>
          <a:bodyPr/>
          <a:lstStyle/>
          <a:p>
            <a:pPr>
              <a:buNone/>
            </a:pPr>
            <a:r>
              <a:rPr lang="en-US" sz="1400" dirty="0" smtClean="0">
                <a:solidFill>
                  <a:schemeClr val="bg1"/>
                </a:solidFill>
              </a:rPr>
              <a:t>Baml1 and CLOCK protein </a:t>
            </a:r>
            <a:r>
              <a:rPr lang="en-US" sz="1400" dirty="0" err="1" smtClean="0">
                <a:solidFill>
                  <a:schemeClr val="bg1"/>
                </a:solidFill>
              </a:rPr>
              <a:t>dimerize</a:t>
            </a:r>
            <a:r>
              <a:rPr lang="en-US" sz="1400" dirty="0" smtClean="0">
                <a:solidFill>
                  <a:schemeClr val="bg1"/>
                </a:solidFill>
              </a:rPr>
              <a:t> and </a:t>
            </a:r>
            <a:r>
              <a:rPr lang="en-US" sz="1400" dirty="0" smtClean="0">
                <a:solidFill>
                  <a:schemeClr val="bg1"/>
                </a:solidFill>
              </a:rPr>
              <a:t>re-enter </a:t>
            </a:r>
            <a:r>
              <a:rPr lang="en-US" sz="1400" dirty="0" smtClean="0">
                <a:solidFill>
                  <a:schemeClr val="bg1"/>
                </a:solidFill>
              </a:rPr>
              <a:t>the nucleus where they bind to E-boxes on the </a:t>
            </a:r>
            <a:r>
              <a:rPr lang="en-US" sz="1400" dirty="0" smtClean="0">
                <a:solidFill>
                  <a:schemeClr val="bg1"/>
                </a:solidFill>
              </a:rPr>
              <a:t>promoter</a:t>
            </a:r>
          </a:p>
          <a:p>
            <a:pPr>
              <a:buNone/>
            </a:pPr>
            <a:r>
              <a:rPr lang="en-US" sz="1400" dirty="0" smtClean="0">
                <a:solidFill>
                  <a:schemeClr val="bg1"/>
                </a:solidFill>
              </a:rPr>
              <a:t>region of </a:t>
            </a:r>
            <a:r>
              <a:rPr lang="en-US" sz="1400" i="1" dirty="0" smtClean="0">
                <a:solidFill>
                  <a:schemeClr val="bg1"/>
                </a:solidFill>
              </a:rPr>
              <a:t>Per </a:t>
            </a:r>
            <a:r>
              <a:rPr lang="en-US" sz="1400" dirty="0" smtClean="0">
                <a:solidFill>
                  <a:schemeClr val="bg1"/>
                </a:solidFill>
              </a:rPr>
              <a:t>and </a:t>
            </a:r>
            <a:r>
              <a:rPr lang="en-US" sz="1400" i="1" dirty="0" smtClean="0">
                <a:solidFill>
                  <a:schemeClr val="bg1"/>
                </a:solidFill>
              </a:rPr>
              <a:t>Cry genes, accelerating transcription.</a:t>
            </a:r>
            <a:endParaRPr lang="en-US" sz="1400" baseline="-250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sz="1400" dirty="0" smtClean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905000" y="1371600"/>
            <a:ext cx="4800600" cy="4648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76600" y="2209800"/>
            <a:ext cx="11430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52800" y="2743200"/>
            <a:ext cx="1143000" cy="76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02" name="TextBox 6"/>
          <p:cNvSpPr txBox="1">
            <a:spLocks noChangeArrowheads="1"/>
          </p:cNvSpPr>
          <p:nvPr/>
        </p:nvSpPr>
        <p:spPr bwMode="auto">
          <a:xfrm>
            <a:off x="7543800" y="59436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itchFamily="34" charset="0"/>
              </a:rPr>
              <a:t>Cytoplasm</a:t>
            </a:r>
          </a:p>
        </p:txBody>
      </p:sp>
      <p:sp>
        <p:nvSpPr>
          <p:cNvPr id="4103" name="TextBox 9"/>
          <p:cNvSpPr txBox="1">
            <a:spLocks noChangeArrowheads="1"/>
          </p:cNvSpPr>
          <p:nvPr/>
        </p:nvSpPr>
        <p:spPr bwMode="auto">
          <a:xfrm>
            <a:off x="4114800" y="49530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Nucleus</a:t>
            </a:r>
          </a:p>
        </p:txBody>
      </p:sp>
      <p:cxnSp>
        <p:nvCxnSpPr>
          <p:cNvPr id="12" name="Elbow Connector 11"/>
          <p:cNvCxnSpPr/>
          <p:nvPr/>
        </p:nvCxnSpPr>
        <p:spPr>
          <a:xfrm flipV="1">
            <a:off x="3657600" y="19812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flipV="1">
            <a:off x="3733800" y="2438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6" name="TextBox 15"/>
          <p:cNvSpPr txBox="1">
            <a:spLocks noChangeArrowheads="1"/>
          </p:cNvSpPr>
          <p:nvPr/>
        </p:nvSpPr>
        <p:spPr bwMode="auto">
          <a:xfrm>
            <a:off x="2971800" y="19050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Baml1</a:t>
            </a:r>
          </a:p>
        </p:txBody>
      </p:sp>
      <p:sp>
        <p:nvSpPr>
          <p:cNvPr id="4107" name="TextBox 16"/>
          <p:cNvSpPr txBox="1">
            <a:spLocks noChangeArrowheads="1"/>
          </p:cNvSpPr>
          <p:nvPr/>
        </p:nvSpPr>
        <p:spPr bwMode="auto">
          <a:xfrm>
            <a:off x="4191000" y="32766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Per 1</a:t>
            </a:r>
          </a:p>
        </p:txBody>
      </p:sp>
      <p:pic>
        <p:nvPicPr>
          <p:cNvPr id="41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0668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51816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2057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23622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3581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3" name="TextBox 27"/>
          <p:cNvSpPr txBox="1">
            <a:spLocks noChangeArrowheads="1"/>
          </p:cNvSpPr>
          <p:nvPr/>
        </p:nvSpPr>
        <p:spPr bwMode="auto">
          <a:xfrm>
            <a:off x="7543800" y="1066800"/>
            <a:ext cx="1219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dirty="0" err="1">
                <a:solidFill>
                  <a:schemeClr val="bg1"/>
                </a:solidFill>
                <a:latin typeface="Calibri" pitchFamily="34" charset="0"/>
              </a:rPr>
              <a:t>Ribosomes</a:t>
            </a:r>
            <a:endParaRPr lang="en-US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953000" y="3429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953000" y="39624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16" name="TextBox 50"/>
          <p:cNvSpPr txBox="1">
            <a:spLocks noChangeArrowheads="1"/>
          </p:cNvSpPr>
          <p:nvPr/>
        </p:nvSpPr>
        <p:spPr bwMode="auto">
          <a:xfrm>
            <a:off x="3124200" y="24384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Calibri" pitchFamily="34" charset="0"/>
              </a:rPr>
              <a:t>CLOCK</a:t>
            </a:r>
          </a:p>
        </p:txBody>
      </p:sp>
      <p:sp>
        <p:nvSpPr>
          <p:cNvPr id="4117" name="TextBox 51"/>
          <p:cNvSpPr txBox="1">
            <a:spLocks noChangeArrowheads="1"/>
          </p:cNvSpPr>
          <p:nvPr/>
        </p:nvSpPr>
        <p:spPr bwMode="auto">
          <a:xfrm>
            <a:off x="4267200" y="38862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Cry 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953000" y="35814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953000" y="37338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953000" y="41148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4267200" y="1600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4876800" y="1600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486400" y="1371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419600" y="1295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858000" y="2590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648200" y="2667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800600" y="23622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50292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5715000" y="1143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6248400" y="1752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3810000" y="1295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33" name="TextBox 76"/>
          <p:cNvSpPr txBox="1">
            <a:spLocks noChangeArrowheads="1"/>
          </p:cNvSpPr>
          <p:nvPr/>
        </p:nvSpPr>
        <p:spPr bwMode="auto">
          <a:xfrm>
            <a:off x="4267200" y="41148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Cry 2</a:t>
            </a:r>
          </a:p>
        </p:txBody>
      </p:sp>
      <p:sp>
        <p:nvSpPr>
          <p:cNvPr id="4134" name="TextBox 77"/>
          <p:cNvSpPr txBox="1">
            <a:spLocks noChangeArrowheads="1"/>
          </p:cNvSpPr>
          <p:nvPr/>
        </p:nvSpPr>
        <p:spPr bwMode="auto">
          <a:xfrm>
            <a:off x="4267200" y="3429001"/>
            <a:ext cx="60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Calibri" pitchFamily="34" charset="0"/>
              </a:rPr>
              <a:t>Per 2</a:t>
            </a:r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135" name="TextBox 80"/>
          <p:cNvSpPr txBox="1">
            <a:spLocks noChangeArrowheads="1"/>
          </p:cNvSpPr>
          <p:nvPr/>
        </p:nvSpPr>
        <p:spPr bwMode="auto">
          <a:xfrm>
            <a:off x="4191000" y="35814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Calibri" pitchFamily="34" charset="0"/>
              </a:rPr>
              <a:t>Per 3</a:t>
            </a:r>
          </a:p>
        </p:txBody>
      </p:sp>
      <p:sp>
        <p:nvSpPr>
          <p:cNvPr id="83" name="Oval 82"/>
          <p:cNvSpPr/>
          <p:nvPr/>
        </p:nvSpPr>
        <p:spPr>
          <a:xfrm>
            <a:off x="6781800" y="5181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7848600" y="44958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5" name="Oval 84"/>
          <p:cNvSpPr/>
          <p:nvPr/>
        </p:nvSpPr>
        <p:spPr>
          <a:xfrm>
            <a:off x="6705600" y="15240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6629400" y="914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257800" y="1219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772400" y="3124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924800" y="2667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495800" y="1524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696200" y="1524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4343400" y="1981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572000" y="1752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4800600" y="1828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6629400" y="2133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4495800" y="19812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334000" y="2286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943600" y="1524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4114800" y="1371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6400800" y="1295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8077200" y="2057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6781800" y="1143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162800" y="3124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6781800" y="1905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4648200" y="1143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4953000" y="27432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4724400" y="1371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6858000" y="2133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5334000" y="2590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72390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6324600" y="1066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7010400" y="2895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 0 C -0.01632 0.01227 -0.03264 0.01713 -0.05 0.02569 C -0.07344 0.03727 -0.0974 0.05694 -0.11944 0.07106 C -0.13542 0.08125 -0.15295 0.08819 -0.16944 0.09676 C -0.18941 0.10718 -0.20816 0.12176 -0.22743 0.13333 C -0.2408 0.14144 -0.2224 0.13426 -0.23871 0.1419 C -0.2441 0.14444 -0.25486 0.14838 -0.25486 0.14838 C -0.25868 0.15185 -0.26233 0.15556 -0.26615 0.15903 C -0.26823 0.16088 -0.26788 0.16528 -0.26944 0.16782 C -0.27066 0.16968 -0.27257 0.1706 -0.27413 0.17199 C -0.27726 0.18333 -0.2776 0.19074 -0.28542 0.19792 C -0.28958 0.20602 -0.29271 0.21065 -0.29514 0.21944 C -0.29583 0.22222 -0.29549 0.22546 -0.2967 0.22801 C -0.29774 0.23009 -0.3 0.23079 -0.30156 0.23218 C -0.31944 0.22963 -0.31615 0.23657 -0.31615 0.21713 " pathEditMode="relative" ptsTypes="ffffffffffffff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.01892 0.01783 C 0.01458 0.01713 0.01024 0.01713 0.00608 0.01574 C -0.00434 0.0125 0.00313 0.01204 -0.00521 0.00718 C -0.00885 0.00509 -0.01285 0.00463 -0.01667 0.00278 C -0.02847 0.00486 -0.04028 0.0081 -0.05208 0.00926 C -0.06927 0.01088 -0.08663 0.0088 -0.10365 0.01158 C -0.11007 0.01273 -0.11528 0.01945 -0.12135 0.02222 C -0.12795 0.03519 -0.14062 0.03704 -0.14878 0.04792 C -0.15069 0.05046 -0.15174 0.05394 -0.15365 0.05671 C -0.15729 0.06204 -0.16198 0.06597 -0.16493 0.07176 C -0.16892 0.07963 -0.17101 0.08588 -0.17795 0.08889 C -0.18125 0.09583 -0.18316 0.10324 -0.18594 0.11042 C -0.18958 0.11991 -0.18924 0.11366 -0.18924 0.11898 " pathEditMode="relative" rAng="0" ptsTypes="ffffffffffffA">
                                      <p:cBhvr>
                                        <p:cTn id="15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44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0.00608 -0.02662 C -0.01042 -0.02732 -0.01476 -0.02732 -0.01893 -0.02871 C -0.02934 -0.03195 -0.02188 -0.03241 -0.03021 -0.03727 C -0.03386 -0.03936 -0.03785 -0.03982 -0.04167 -0.04167 C -0.05348 -0.03959 -0.06528 -0.03635 -0.07709 -0.03519 C -0.09427 -0.03357 -0.11164 -0.03565 -0.12865 -0.03287 C -0.13507 -0.03172 -0.14028 -0.025 -0.14636 -0.02223 C -0.15295 -0.00926 -0.16563 -0.00741 -0.17379 0.00347 C -0.1757 0.00601 -0.17674 0.00949 -0.17865 0.01226 C -0.18229 0.01759 -0.18698 0.02152 -0.18993 0.02731 C -0.19393 0.03518 -0.19601 0.04143 -0.20295 0.04444 C -0.20625 0.05138 -0.20816 0.05879 -0.21094 0.06597 C -0.21459 0.07546 -0.21424 0.06921 -0.21424 0.07453 " pathEditMode="relative" rAng="0" ptsTypes="ffffffffffffA">
                                      <p:cBhvr>
                                        <p:cTn id="1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44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0.02014 0.06945 C -0.03645 0.08172 -0.05277 0.08658 -0.07014 0.09514 C -0.09357 0.10672 -0.11753 0.12639 -0.13958 0.14051 C -0.15555 0.1507 -0.17309 0.15764 -0.18958 0.16621 C -0.20955 0.17662 -0.2283 0.19121 -0.24757 0.20278 C -0.26093 0.21088 -0.24253 0.20371 -0.25885 0.21135 C -0.26423 0.21389 -0.275 0.21783 -0.275 0.21806 C -0.27882 0.2213 -0.28246 0.225 -0.28628 0.22848 C -0.28836 0.23033 -0.28802 0.23473 -0.28958 0.23727 C -0.2908 0.23912 -0.2927 0.24005 -0.29427 0.24144 C -0.29739 0.25278 -0.29774 0.26019 -0.30555 0.26736 C -0.30972 0.27547 -0.31284 0.2801 -0.31527 0.28889 C -0.31597 0.29167 -0.31562 0.29491 -0.31684 0.29746 C -0.31788 0.29954 -0.32014 0.30023 -0.3217 0.30162 C -0.33958 0.29908 -0.33628 0.30602 -0.33628 0.28658 " pathEditMode="relative" rAng="0" ptsTypes="ffffffffffffffA">
                                      <p:cBhvr>
                                        <p:cTn id="19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" y="1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47" grpId="0" animBg="1"/>
      <p:bldP spid="78" grpId="0" animBg="1"/>
      <p:bldP spid="9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  <a:solidFill>
            <a:schemeClr val="tx1"/>
          </a:solidFill>
        </p:spPr>
        <p:txBody>
          <a:bodyPr/>
          <a:lstStyle/>
          <a:p>
            <a:pPr>
              <a:buFont typeface="Arial" charset="0"/>
              <a:buNone/>
            </a:pPr>
            <a:endParaRPr lang="en-US" sz="1400" baseline="-25000" dirty="0" smtClean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905000" y="990600"/>
            <a:ext cx="4800600" cy="4648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76600" y="2209800"/>
            <a:ext cx="11430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52800" y="2743200"/>
            <a:ext cx="1143000" cy="76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6" name="TextBox 6"/>
          <p:cNvSpPr txBox="1">
            <a:spLocks noChangeArrowheads="1"/>
          </p:cNvSpPr>
          <p:nvPr/>
        </p:nvSpPr>
        <p:spPr bwMode="auto">
          <a:xfrm>
            <a:off x="6781800" y="6096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Cytoplasm</a:t>
            </a:r>
          </a:p>
        </p:txBody>
      </p:sp>
      <p:sp>
        <p:nvSpPr>
          <p:cNvPr id="5127" name="TextBox 9"/>
          <p:cNvSpPr txBox="1">
            <a:spLocks noChangeArrowheads="1"/>
          </p:cNvSpPr>
          <p:nvPr/>
        </p:nvSpPr>
        <p:spPr bwMode="auto">
          <a:xfrm>
            <a:off x="4114800" y="49530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Nucleus</a:t>
            </a:r>
          </a:p>
        </p:txBody>
      </p:sp>
      <p:cxnSp>
        <p:nvCxnSpPr>
          <p:cNvPr id="12" name="Elbow Connector 11"/>
          <p:cNvCxnSpPr/>
          <p:nvPr/>
        </p:nvCxnSpPr>
        <p:spPr>
          <a:xfrm flipV="1">
            <a:off x="3657600" y="19812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flipV="1">
            <a:off x="3733800" y="2438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0" name="TextBox 15"/>
          <p:cNvSpPr txBox="1">
            <a:spLocks noChangeArrowheads="1"/>
          </p:cNvSpPr>
          <p:nvPr/>
        </p:nvSpPr>
        <p:spPr bwMode="auto">
          <a:xfrm>
            <a:off x="2971800" y="19050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Baml1</a:t>
            </a:r>
          </a:p>
        </p:txBody>
      </p:sp>
      <p:sp>
        <p:nvSpPr>
          <p:cNvPr id="5131" name="TextBox 16"/>
          <p:cNvSpPr txBox="1">
            <a:spLocks noChangeArrowheads="1"/>
          </p:cNvSpPr>
          <p:nvPr/>
        </p:nvSpPr>
        <p:spPr bwMode="auto">
          <a:xfrm>
            <a:off x="4343400" y="3276600"/>
            <a:ext cx="533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Per 1</a:t>
            </a:r>
          </a:p>
        </p:txBody>
      </p:sp>
      <p:pic>
        <p:nvPicPr>
          <p:cNvPr id="513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1676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40386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2819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1676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9530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7" name="TextBox 27"/>
          <p:cNvSpPr txBox="1">
            <a:spLocks noChangeArrowheads="1"/>
          </p:cNvSpPr>
          <p:nvPr/>
        </p:nvSpPr>
        <p:spPr bwMode="auto">
          <a:xfrm>
            <a:off x="7315200" y="2057401"/>
            <a:ext cx="914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err="1">
                <a:solidFill>
                  <a:schemeClr val="bg1"/>
                </a:solidFill>
                <a:latin typeface="Calibri" pitchFamily="34" charset="0"/>
              </a:rPr>
              <a:t>Ribosomes</a:t>
            </a:r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953000" y="3429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953000" y="40386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40" name="TextBox 50"/>
          <p:cNvSpPr txBox="1">
            <a:spLocks noChangeArrowheads="1"/>
          </p:cNvSpPr>
          <p:nvPr/>
        </p:nvSpPr>
        <p:spPr bwMode="auto">
          <a:xfrm>
            <a:off x="3124200" y="24384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CLOCK</a:t>
            </a:r>
          </a:p>
        </p:txBody>
      </p:sp>
      <p:sp>
        <p:nvSpPr>
          <p:cNvPr id="5141" name="TextBox 51"/>
          <p:cNvSpPr txBox="1">
            <a:spLocks noChangeArrowheads="1"/>
          </p:cNvSpPr>
          <p:nvPr/>
        </p:nvSpPr>
        <p:spPr bwMode="auto">
          <a:xfrm>
            <a:off x="4419600" y="3886200"/>
            <a:ext cx="533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Calibri" pitchFamily="34" charset="0"/>
              </a:rPr>
              <a:t>Cry 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953000" y="35814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953000" y="3810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953000" y="42672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4038600" y="1295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4267200" y="1905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943600" y="1524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562600" y="1676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629400" y="762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5029200" y="3962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4958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038600" y="1066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5562600" y="1752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5867400" y="1447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477000" y="533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57" name="TextBox 76"/>
          <p:cNvSpPr txBox="1">
            <a:spLocks noChangeArrowheads="1"/>
          </p:cNvSpPr>
          <p:nvPr/>
        </p:nvSpPr>
        <p:spPr bwMode="auto">
          <a:xfrm>
            <a:off x="4419600" y="4114800"/>
            <a:ext cx="533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Calibri" pitchFamily="34" charset="0"/>
              </a:rPr>
              <a:t>Cry 2</a:t>
            </a:r>
          </a:p>
        </p:txBody>
      </p:sp>
      <p:sp>
        <p:nvSpPr>
          <p:cNvPr id="5158" name="TextBox 77"/>
          <p:cNvSpPr txBox="1">
            <a:spLocks noChangeArrowheads="1"/>
          </p:cNvSpPr>
          <p:nvPr/>
        </p:nvSpPr>
        <p:spPr bwMode="auto">
          <a:xfrm>
            <a:off x="4343400" y="3429000"/>
            <a:ext cx="533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Per</a:t>
            </a:r>
            <a:r>
              <a:rPr lang="en-US" sz="1000" i="1" dirty="0">
                <a:solidFill>
                  <a:schemeClr val="bg1"/>
                </a:solidFill>
                <a:latin typeface="Calibri" pitchFamily="34" charset="0"/>
              </a:rPr>
              <a:t> 2</a:t>
            </a:r>
          </a:p>
        </p:txBody>
      </p:sp>
      <p:sp>
        <p:nvSpPr>
          <p:cNvPr id="5159" name="TextBox 80"/>
          <p:cNvSpPr txBox="1">
            <a:spLocks noChangeArrowheads="1"/>
          </p:cNvSpPr>
          <p:nvPr/>
        </p:nvSpPr>
        <p:spPr bwMode="auto">
          <a:xfrm>
            <a:off x="4343400" y="3581400"/>
            <a:ext cx="533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Calibri" pitchFamily="34" charset="0"/>
              </a:rPr>
              <a:t>Per 3</a:t>
            </a:r>
          </a:p>
        </p:txBody>
      </p:sp>
      <p:sp>
        <p:nvSpPr>
          <p:cNvPr id="83" name="Oval 82"/>
          <p:cNvSpPr/>
          <p:nvPr/>
        </p:nvSpPr>
        <p:spPr>
          <a:xfrm>
            <a:off x="7696200" y="2514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7848600" y="3657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5" name="Oval 84"/>
          <p:cNvSpPr/>
          <p:nvPr/>
        </p:nvSpPr>
        <p:spPr>
          <a:xfrm>
            <a:off x="7315200" y="12192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5791200" y="990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029200" y="3505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715000" y="990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029200" y="3581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029200" y="3733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60" name="Oval 59"/>
          <p:cNvSpPr/>
          <p:nvPr/>
        </p:nvSpPr>
        <p:spPr>
          <a:xfrm>
            <a:off x="5029200" y="3810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29200" y="3276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69" name="Oval 68"/>
          <p:cNvSpPr/>
          <p:nvPr/>
        </p:nvSpPr>
        <p:spPr>
          <a:xfrm>
            <a:off x="5029200" y="3352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5562600" y="2362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55626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4419600" y="1143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5029200" y="4343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5029200" y="4038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7696200" y="3048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5029200" y="4267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4267200" y="990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4" name="Oval 93"/>
          <p:cNvSpPr/>
          <p:nvPr/>
        </p:nvSpPr>
        <p:spPr>
          <a:xfrm>
            <a:off x="6248400" y="32766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8077200" y="3429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6324600" y="3429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6400800" y="3048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5867400" y="3124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6248400" y="3581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6324600" y="3810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6934200" y="2362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7239000" y="44958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6248400" y="39624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6324600" y="41148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6172200" y="4191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6553200" y="48768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7924800" y="5181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6934200" y="41148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8001000" y="47244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6934200" y="4648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6858000" y="36576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7239000" y="3581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7162800" y="3886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5" name="Elbow Connector 114"/>
          <p:cNvCxnSpPr/>
          <p:nvPr/>
        </p:nvCxnSpPr>
        <p:spPr>
          <a:xfrm flipV="1">
            <a:off x="5334000" y="3200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/>
          <p:nvPr/>
        </p:nvCxnSpPr>
        <p:spPr>
          <a:xfrm flipV="1">
            <a:off x="5334000" y="38100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ular Callout 79"/>
          <p:cNvSpPr/>
          <p:nvPr/>
        </p:nvSpPr>
        <p:spPr>
          <a:xfrm>
            <a:off x="7162800" y="1295400"/>
            <a:ext cx="1676400" cy="1676400"/>
          </a:xfrm>
          <a:prstGeom prst="wedgeRectCallou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Movement of proteins out of the nucleus and into the cytoplasm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7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9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1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95" grpId="0" animBg="1"/>
      <p:bldP spid="97" grpId="0" animBg="1"/>
      <p:bldP spid="97" grpId="1" animBg="1"/>
      <p:bldP spid="99" grpId="0" animBg="1"/>
      <p:bldP spid="99" grpId="1" animBg="1"/>
      <p:bldP spid="103" grpId="0" animBg="1"/>
      <p:bldP spid="103" grpId="1" animBg="1"/>
      <p:bldP spid="105" grpId="0" animBg="1"/>
      <p:bldP spid="109" grpId="0" animBg="1"/>
      <p:bldP spid="110" grpId="0" animBg="1"/>
      <p:bldP spid="111" grpId="0" animBg="1"/>
      <p:bldP spid="114" grpId="0" animBg="1"/>
      <p:bldP spid="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229600" cy="5821363"/>
          </a:xfrm>
          <a:solidFill>
            <a:schemeClr val="tx1"/>
          </a:solidFill>
        </p:spPr>
        <p:txBody>
          <a:bodyPr/>
          <a:lstStyle/>
          <a:p>
            <a:pPr>
              <a:buFont typeface="Arial" charset="0"/>
              <a:buNone/>
            </a:pPr>
            <a:r>
              <a:rPr lang="en-US" sz="1400" dirty="0" smtClean="0">
                <a:solidFill>
                  <a:schemeClr val="bg1"/>
                </a:solidFill>
              </a:rPr>
              <a:t>PER proteins that do not form a dimer are susceptible to phosphorylation by CKI</a:t>
            </a:r>
            <a:r>
              <a:rPr lang="el-GR" sz="1400" dirty="0" smtClean="0">
                <a:solidFill>
                  <a:schemeClr val="bg1"/>
                </a:solidFill>
              </a:rPr>
              <a:t>ε</a:t>
            </a:r>
            <a:r>
              <a:rPr lang="en-US" sz="1400" dirty="0" smtClean="0">
                <a:solidFill>
                  <a:schemeClr val="bg1"/>
                </a:solidFill>
              </a:rPr>
              <a:t> (</a:t>
            </a:r>
            <a:r>
              <a:rPr lang="en-US" sz="1400" dirty="0" err="1" smtClean="0">
                <a:solidFill>
                  <a:schemeClr val="bg1"/>
                </a:solidFill>
              </a:rPr>
              <a:t>Cyclin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Kinase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l-GR" sz="1400" dirty="0" smtClean="0">
                <a:solidFill>
                  <a:schemeClr val="bg1"/>
                </a:solidFill>
              </a:rPr>
              <a:t>ε</a:t>
            </a:r>
            <a:r>
              <a:rPr lang="en-US" sz="1400" dirty="0" smtClean="0">
                <a:solidFill>
                  <a:schemeClr val="bg1"/>
                </a:solidFill>
              </a:rPr>
              <a:t>) making </a:t>
            </a:r>
          </a:p>
          <a:p>
            <a:pPr>
              <a:buFont typeface="Arial" charset="0"/>
              <a:buNone/>
            </a:pPr>
            <a:r>
              <a:rPr lang="en-US" sz="1400" dirty="0" smtClean="0">
                <a:solidFill>
                  <a:schemeClr val="bg1"/>
                </a:solidFill>
              </a:rPr>
              <a:t>them less </a:t>
            </a:r>
            <a:r>
              <a:rPr lang="en-US" sz="1400" dirty="0" smtClean="0">
                <a:solidFill>
                  <a:schemeClr val="bg1"/>
                </a:solidFill>
              </a:rPr>
              <a:t>stable, leading to </a:t>
            </a:r>
            <a:r>
              <a:rPr lang="en-US" sz="1400" dirty="0" smtClean="0">
                <a:solidFill>
                  <a:schemeClr val="bg1"/>
                </a:solidFill>
              </a:rPr>
              <a:t>their degradation.</a:t>
            </a:r>
            <a:endParaRPr lang="en-US" sz="1400" baseline="-25000" dirty="0" smtClean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905000" y="990600"/>
            <a:ext cx="4800600" cy="4648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76600" y="2209800"/>
            <a:ext cx="11430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52800" y="2743200"/>
            <a:ext cx="1143000" cy="76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6" name="TextBox 6"/>
          <p:cNvSpPr txBox="1">
            <a:spLocks noChangeArrowheads="1"/>
          </p:cNvSpPr>
          <p:nvPr/>
        </p:nvSpPr>
        <p:spPr bwMode="auto">
          <a:xfrm>
            <a:off x="6781800" y="6096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Cytoplasm</a:t>
            </a:r>
          </a:p>
        </p:txBody>
      </p:sp>
      <p:sp>
        <p:nvSpPr>
          <p:cNvPr id="5127" name="TextBox 9"/>
          <p:cNvSpPr txBox="1">
            <a:spLocks noChangeArrowheads="1"/>
          </p:cNvSpPr>
          <p:nvPr/>
        </p:nvSpPr>
        <p:spPr bwMode="auto">
          <a:xfrm>
            <a:off x="4114800" y="49530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Nucleus</a:t>
            </a:r>
          </a:p>
        </p:txBody>
      </p:sp>
      <p:cxnSp>
        <p:nvCxnSpPr>
          <p:cNvPr id="12" name="Elbow Connector 11"/>
          <p:cNvCxnSpPr/>
          <p:nvPr/>
        </p:nvCxnSpPr>
        <p:spPr>
          <a:xfrm flipV="1">
            <a:off x="3657600" y="19812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flipV="1">
            <a:off x="3733800" y="2438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0" name="TextBox 15"/>
          <p:cNvSpPr txBox="1">
            <a:spLocks noChangeArrowheads="1"/>
          </p:cNvSpPr>
          <p:nvPr/>
        </p:nvSpPr>
        <p:spPr bwMode="auto">
          <a:xfrm>
            <a:off x="2971800" y="19050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Baml1</a:t>
            </a:r>
          </a:p>
        </p:txBody>
      </p:sp>
      <p:sp>
        <p:nvSpPr>
          <p:cNvPr id="5131" name="TextBox 16"/>
          <p:cNvSpPr txBox="1">
            <a:spLocks noChangeArrowheads="1"/>
          </p:cNvSpPr>
          <p:nvPr/>
        </p:nvSpPr>
        <p:spPr bwMode="auto">
          <a:xfrm>
            <a:off x="4191000" y="32766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Per 1</a:t>
            </a:r>
          </a:p>
        </p:txBody>
      </p:sp>
      <p:pic>
        <p:nvPicPr>
          <p:cNvPr id="513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40386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29718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1676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9530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7" name="TextBox 27"/>
          <p:cNvSpPr txBox="1">
            <a:spLocks noChangeArrowheads="1"/>
          </p:cNvSpPr>
          <p:nvPr/>
        </p:nvSpPr>
        <p:spPr bwMode="auto">
          <a:xfrm>
            <a:off x="7315200" y="2057400"/>
            <a:ext cx="1219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Calibri" pitchFamily="34" charset="0"/>
              </a:rPr>
              <a:t>Ribosomes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953000" y="3429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953000" y="40386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40" name="TextBox 50"/>
          <p:cNvSpPr txBox="1">
            <a:spLocks noChangeArrowheads="1"/>
          </p:cNvSpPr>
          <p:nvPr/>
        </p:nvSpPr>
        <p:spPr bwMode="auto">
          <a:xfrm>
            <a:off x="3124200" y="24384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CLOCK</a:t>
            </a:r>
          </a:p>
        </p:txBody>
      </p:sp>
      <p:sp>
        <p:nvSpPr>
          <p:cNvPr id="5141" name="TextBox 51"/>
          <p:cNvSpPr txBox="1">
            <a:spLocks noChangeArrowheads="1"/>
          </p:cNvSpPr>
          <p:nvPr/>
        </p:nvSpPr>
        <p:spPr bwMode="auto">
          <a:xfrm>
            <a:off x="4267200" y="38862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Calibri" pitchFamily="34" charset="0"/>
              </a:rPr>
              <a:t>Cry 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953000" y="35814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953000" y="3810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953000" y="42672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4038600" y="1295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4267200" y="1905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943600" y="1524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562600" y="1676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629400" y="762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705600" y="1143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4958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038600" y="1066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5715000" y="990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5562600" y="1752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6781800" y="1295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477000" y="533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57" name="TextBox 76"/>
          <p:cNvSpPr txBox="1">
            <a:spLocks noChangeArrowheads="1"/>
          </p:cNvSpPr>
          <p:nvPr/>
        </p:nvSpPr>
        <p:spPr bwMode="auto">
          <a:xfrm>
            <a:off x="4267200" y="41148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Calibri" pitchFamily="34" charset="0"/>
              </a:rPr>
              <a:t>Cry 2</a:t>
            </a:r>
          </a:p>
        </p:txBody>
      </p:sp>
      <p:sp>
        <p:nvSpPr>
          <p:cNvPr id="5158" name="TextBox 77"/>
          <p:cNvSpPr txBox="1">
            <a:spLocks noChangeArrowheads="1"/>
          </p:cNvSpPr>
          <p:nvPr/>
        </p:nvSpPr>
        <p:spPr bwMode="auto">
          <a:xfrm>
            <a:off x="4191000" y="3429001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Calibri" pitchFamily="34" charset="0"/>
              </a:rPr>
              <a:t>Per 2</a:t>
            </a:r>
          </a:p>
        </p:txBody>
      </p:sp>
      <p:sp>
        <p:nvSpPr>
          <p:cNvPr id="5159" name="TextBox 80"/>
          <p:cNvSpPr txBox="1">
            <a:spLocks noChangeArrowheads="1"/>
          </p:cNvSpPr>
          <p:nvPr/>
        </p:nvSpPr>
        <p:spPr bwMode="auto">
          <a:xfrm>
            <a:off x="4191000" y="35814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Calibri" pitchFamily="34" charset="0"/>
              </a:rPr>
              <a:t>Per 3</a:t>
            </a:r>
          </a:p>
        </p:txBody>
      </p:sp>
      <p:sp>
        <p:nvSpPr>
          <p:cNvPr id="83" name="Oval 82"/>
          <p:cNvSpPr/>
          <p:nvPr/>
        </p:nvSpPr>
        <p:spPr>
          <a:xfrm>
            <a:off x="7696200" y="2514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7848600" y="3657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5" name="Oval 84"/>
          <p:cNvSpPr/>
          <p:nvPr/>
        </p:nvSpPr>
        <p:spPr>
          <a:xfrm>
            <a:off x="7315200" y="12192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5791200" y="990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86400" y="1143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29200" y="3505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47" name="Oval 46"/>
          <p:cNvSpPr/>
          <p:nvPr/>
        </p:nvSpPr>
        <p:spPr>
          <a:xfrm>
            <a:off x="5943600" y="1447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953000" y="8382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029200" y="3581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029200" y="3733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60" name="Oval 59"/>
          <p:cNvSpPr/>
          <p:nvPr/>
        </p:nvSpPr>
        <p:spPr>
          <a:xfrm>
            <a:off x="5029200" y="3810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29200" y="3352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69" name="Oval 68"/>
          <p:cNvSpPr/>
          <p:nvPr/>
        </p:nvSpPr>
        <p:spPr>
          <a:xfrm>
            <a:off x="5029200" y="3429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5562600" y="2362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55626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4419600" y="1143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5029200" y="4343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5029200" y="4038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7696200" y="3048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5029200" y="4267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4267200" y="990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5029200" y="3962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4" name="Oval 93"/>
          <p:cNvSpPr/>
          <p:nvPr/>
        </p:nvSpPr>
        <p:spPr>
          <a:xfrm>
            <a:off x="6934200" y="1676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7162800" y="33528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6324600" y="3429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7086600" y="2286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6096000" y="3200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6248400" y="3581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6324600" y="3810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7924800" y="3429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7924800" y="5029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6248400" y="39624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7848600" y="2286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6172200" y="4191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6400800" y="4267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7239000" y="4419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6934200" y="3276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6781800" y="44958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7086600" y="4267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6858000" y="36576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6629400" y="51816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7162800" y="3886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5" name="Elbow Connector 114"/>
          <p:cNvCxnSpPr/>
          <p:nvPr/>
        </p:nvCxnSpPr>
        <p:spPr>
          <a:xfrm flipV="1">
            <a:off x="5334000" y="3200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/>
          <p:nvPr/>
        </p:nvCxnSpPr>
        <p:spPr>
          <a:xfrm flipV="1">
            <a:off x="5334000" y="38100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Lightning Bolt 106"/>
          <p:cNvSpPr/>
          <p:nvPr/>
        </p:nvSpPr>
        <p:spPr>
          <a:xfrm rot="11085809">
            <a:off x="7171502" y="2380788"/>
            <a:ext cx="457200" cy="228600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Lightning Bolt 116"/>
          <p:cNvSpPr/>
          <p:nvPr/>
        </p:nvSpPr>
        <p:spPr>
          <a:xfrm rot="8041540">
            <a:off x="7400102" y="3752389"/>
            <a:ext cx="457200" cy="228600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Lightning Bolt 117"/>
          <p:cNvSpPr/>
          <p:nvPr/>
        </p:nvSpPr>
        <p:spPr>
          <a:xfrm rot="5638920">
            <a:off x="6942902" y="1390189"/>
            <a:ext cx="457200" cy="228600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ular Callout 118"/>
          <p:cNvSpPr/>
          <p:nvPr/>
        </p:nvSpPr>
        <p:spPr>
          <a:xfrm>
            <a:off x="7162800" y="2743200"/>
            <a:ext cx="1744165" cy="762000"/>
          </a:xfrm>
          <a:prstGeom prst="wedgeRectCallout">
            <a:avLst>
              <a:gd name="adj1" fmla="val -27847"/>
              <a:gd name="adj2" fmla="val 9333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Phosphorylation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117" grpId="0" animBg="1"/>
      <p:bldP spid="118" grpId="0" animBg="1"/>
      <p:bldP spid="119" grpId="0" animBg="1"/>
      <p:bldP spid="11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685800" y="457200"/>
            <a:ext cx="8229600" cy="5821363"/>
          </a:xfrm>
          <a:solidFill>
            <a:schemeClr val="tx1"/>
          </a:solidFill>
        </p:spPr>
        <p:txBody>
          <a:bodyPr/>
          <a:lstStyle/>
          <a:p>
            <a:pPr>
              <a:buFont typeface="Arial" charset="0"/>
              <a:buNone/>
            </a:pPr>
            <a:endParaRPr lang="en-US" sz="1400" baseline="-25000" dirty="0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endParaRPr lang="en-US" sz="1400" baseline="-25000" dirty="0" smtClean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905000" y="990600"/>
            <a:ext cx="4800600" cy="4648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76600" y="2209800"/>
            <a:ext cx="11430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52800" y="2743200"/>
            <a:ext cx="1143000" cy="76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6" name="TextBox 6"/>
          <p:cNvSpPr txBox="1">
            <a:spLocks noChangeArrowheads="1"/>
          </p:cNvSpPr>
          <p:nvPr/>
        </p:nvSpPr>
        <p:spPr bwMode="auto">
          <a:xfrm>
            <a:off x="6781800" y="6096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Cytoplasm</a:t>
            </a:r>
          </a:p>
        </p:txBody>
      </p:sp>
      <p:sp>
        <p:nvSpPr>
          <p:cNvPr id="5127" name="TextBox 9"/>
          <p:cNvSpPr txBox="1">
            <a:spLocks noChangeArrowheads="1"/>
          </p:cNvSpPr>
          <p:nvPr/>
        </p:nvSpPr>
        <p:spPr bwMode="auto">
          <a:xfrm>
            <a:off x="4114800" y="49530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Nucleus</a:t>
            </a:r>
          </a:p>
        </p:txBody>
      </p:sp>
      <p:cxnSp>
        <p:nvCxnSpPr>
          <p:cNvPr id="12" name="Elbow Connector 11"/>
          <p:cNvCxnSpPr/>
          <p:nvPr/>
        </p:nvCxnSpPr>
        <p:spPr>
          <a:xfrm flipV="1">
            <a:off x="3657600" y="19812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flipV="1">
            <a:off x="3733800" y="2438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0" name="TextBox 15"/>
          <p:cNvSpPr txBox="1">
            <a:spLocks noChangeArrowheads="1"/>
          </p:cNvSpPr>
          <p:nvPr/>
        </p:nvSpPr>
        <p:spPr bwMode="auto">
          <a:xfrm>
            <a:off x="2971800" y="19050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+mj-lt"/>
              </a:rPr>
              <a:t>Baml1</a:t>
            </a:r>
          </a:p>
        </p:txBody>
      </p:sp>
      <p:sp>
        <p:nvSpPr>
          <p:cNvPr id="5131" name="TextBox 16"/>
          <p:cNvSpPr txBox="1">
            <a:spLocks noChangeArrowheads="1"/>
          </p:cNvSpPr>
          <p:nvPr/>
        </p:nvSpPr>
        <p:spPr bwMode="auto">
          <a:xfrm>
            <a:off x="4191000" y="32766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+mj-lt"/>
              </a:rPr>
              <a:t>Per 1</a:t>
            </a:r>
          </a:p>
        </p:txBody>
      </p:sp>
      <p:pic>
        <p:nvPicPr>
          <p:cNvPr id="513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40386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29718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1676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49530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7" name="TextBox 27"/>
          <p:cNvSpPr txBox="1">
            <a:spLocks noChangeArrowheads="1"/>
          </p:cNvSpPr>
          <p:nvPr/>
        </p:nvSpPr>
        <p:spPr bwMode="auto">
          <a:xfrm>
            <a:off x="7315200" y="2057400"/>
            <a:ext cx="1219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Calibri" pitchFamily="34" charset="0"/>
              </a:rPr>
              <a:t>Ribosomes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953000" y="3429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953000" y="40386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40" name="TextBox 50"/>
          <p:cNvSpPr txBox="1">
            <a:spLocks noChangeArrowheads="1"/>
          </p:cNvSpPr>
          <p:nvPr/>
        </p:nvSpPr>
        <p:spPr bwMode="auto">
          <a:xfrm>
            <a:off x="3124200" y="24384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+mj-lt"/>
              </a:rPr>
              <a:t>CLOCK</a:t>
            </a:r>
          </a:p>
        </p:txBody>
      </p:sp>
      <p:sp>
        <p:nvSpPr>
          <p:cNvPr id="5141" name="TextBox 51"/>
          <p:cNvSpPr txBox="1">
            <a:spLocks noChangeArrowheads="1"/>
          </p:cNvSpPr>
          <p:nvPr/>
        </p:nvSpPr>
        <p:spPr bwMode="auto">
          <a:xfrm>
            <a:off x="4267200" y="38862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+mj-lt"/>
              </a:rPr>
              <a:t>Cry 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953000" y="35814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953000" y="3810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953000" y="42672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4038600" y="1295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4267200" y="1905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943600" y="1524000"/>
            <a:ext cx="76200" cy="76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562600" y="1676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629400" y="762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5029200" y="4038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4958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038600" y="1066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5715000" y="990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5562600" y="1752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55626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5029200" y="4038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57" name="TextBox 76"/>
          <p:cNvSpPr txBox="1">
            <a:spLocks noChangeArrowheads="1"/>
          </p:cNvSpPr>
          <p:nvPr/>
        </p:nvSpPr>
        <p:spPr bwMode="auto">
          <a:xfrm>
            <a:off x="4267200" y="41148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chemeClr val="bg1"/>
                </a:solidFill>
                <a:latin typeface="+mj-lt"/>
              </a:rPr>
              <a:t>Cry 2</a:t>
            </a:r>
          </a:p>
        </p:txBody>
      </p:sp>
      <p:sp>
        <p:nvSpPr>
          <p:cNvPr id="5158" name="TextBox 77"/>
          <p:cNvSpPr txBox="1">
            <a:spLocks noChangeArrowheads="1"/>
          </p:cNvSpPr>
          <p:nvPr/>
        </p:nvSpPr>
        <p:spPr bwMode="auto">
          <a:xfrm>
            <a:off x="4191000" y="3429001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Calibri" pitchFamily="34" charset="0"/>
              </a:rPr>
              <a:t>Per 2</a:t>
            </a:r>
          </a:p>
        </p:txBody>
      </p:sp>
      <p:sp>
        <p:nvSpPr>
          <p:cNvPr id="5159" name="TextBox 80"/>
          <p:cNvSpPr txBox="1">
            <a:spLocks noChangeArrowheads="1"/>
          </p:cNvSpPr>
          <p:nvPr/>
        </p:nvSpPr>
        <p:spPr bwMode="auto">
          <a:xfrm>
            <a:off x="4191000" y="35814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+mj-lt"/>
              </a:rPr>
              <a:t>Per 3</a:t>
            </a:r>
          </a:p>
        </p:txBody>
      </p:sp>
      <p:sp>
        <p:nvSpPr>
          <p:cNvPr id="83" name="Oval 82"/>
          <p:cNvSpPr/>
          <p:nvPr/>
        </p:nvSpPr>
        <p:spPr>
          <a:xfrm>
            <a:off x="7696200" y="2514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7848600" y="3657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5" name="Oval 84"/>
          <p:cNvSpPr/>
          <p:nvPr/>
        </p:nvSpPr>
        <p:spPr>
          <a:xfrm>
            <a:off x="7315200" y="12192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5791200" y="990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86400" y="1143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943600" y="1447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953000" y="8382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029200" y="3581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029200" y="3733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64" name="Oval 63"/>
          <p:cNvSpPr/>
          <p:nvPr/>
        </p:nvSpPr>
        <p:spPr>
          <a:xfrm>
            <a:off x="5029200" y="3276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69" name="Oval 68"/>
          <p:cNvSpPr/>
          <p:nvPr/>
        </p:nvSpPr>
        <p:spPr>
          <a:xfrm>
            <a:off x="5029200" y="3352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5562600" y="2362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4419600" y="1143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5029200" y="4343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7696200" y="3048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5029200" y="4267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4267200" y="990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5029200" y="4724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3886200" y="3124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6096000" y="3200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3886200" y="3200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6324600" y="3810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7924800" y="3429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6858000" y="2667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6858000" y="4572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7848600" y="2286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6172200" y="4191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6400800" y="4038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2819400" y="2667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6934200" y="3276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5105400" y="4648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7086600" y="4267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6705600" y="3581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6629400" y="51816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5" name="Elbow Connector 114"/>
          <p:cNvCxnSpPr/>
          <p:nvPr/>
        </p:nvCxnSpPr>
        <p:spPr>
          <a:xfrm flipV="1">
            <a:off x="5334000" y="3200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/>
          <p:nvPr/>
        </p:nvCxnSpPr>
        <p:spPr>
          <a:xfrm flipV="1">
            <a:off x="5334000" y="38100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Lightning Bolt 106"/>
          <p:cNvSpPr/>
          <p:nvPr/>
        </p:nvSpPr>
        <p:spPr>
          <a:xfrm rot="11085809">
            <a:off x="7171502" y="2380788"/>
            <a:ext cx="457200" cy="228600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Lightning Bolt 116"/>
          <p:cNvSpPr/>
          <p:nvPr/>
        </p:nvSpPr>
        <p:spPr>
          <a:xfrm rot="8041540">
            <a:off x="7400102" y="3752389"/>
            <a:ext cx="457200" cy="228600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Lightning Bolt 117"/>
          <p:cNvSpPr/>
          <p:nvPr/>
        </p:nvSpPr>
        <p:spPr>
          <a:xfrm rot="5638920">
            <a:off x="6942902" y="1390189"/>
            <a:ext cx="457200" cy="228600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9" name="Picture 5" descr="C:\Documents and Settings\Admin\Local Settings\Temporary Internet Files\Content.IE5\BXP0XJ5U\MC900438720[1].jp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086599" y="3733800"/>
            <a:ext cx="336666" cy="455123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120" name="Picture 5" descr="C:\Documents and Settings\Admin\Local Settings\Temporary Internet Files\Content.IE5\BXP0XJ5U\MC900438720[1].jp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857999" y="2209800"/>
            <a:ext cx="336666" cy="455123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121" name="Picture 5" descr="C:\Documents and Settings\Admin\Local Settings\Temporary Internet Files\Content.IE5\BXP0XJ5U\MC900438720[1].jp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705599" y="1676400"/>
            <a:ext cx="336666" cy="455123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23" name="Oval 122"/>
          <p:cNvSpPr/>
          <p:nvPr/>
        </p:nvSpPr>
        <p:spPr>
          <a:xfrm>
            <a:off x="2895600" y="2667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4" name="Oval 123"/>
          <p:cNvSpPr/>
          <p:nvPr/>
        </p:nvSpPr>
        <p:spPr>
          <a:xfrm>
            <a:off x="7620000" y="4648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6324600" y="1371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8229600" y="5334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6" name="Oval 165"/>
          <p:cNvSpPr/>
          <p:nvPr/>
        </p:nvSpPr>
        <p:spPr>
          <a:xfrm>
            <a:off x="5029200" y="3810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7" name="Oval 166"/>
          <p:cNvSpPr/>
          <p:nvPr/>
        </p:nvSpPr>
        <p:spPr>
          <a:xfrm>
            <a:off x="5029200" y="3962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8" name="Oval 167"/>
          <p:cNvSpPr/>
          <p:nvPr/>
        </p:nvSpPr>
        <p:spPr>
          <a:xfrm>
            <a:off x="5029200" y="3505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9" name="Rectangular Callout 88"/>
          <p:cNvSpPr/>
          <p:nvPr/>
        </p:nvSpPr>
        <p:spPr>
          <a:xfrm>
            <a:off x="6096000" y="304800"/>
            <a:ext cx="1828800" cy="1143000"/>
          </a:xfrm>
          <a:prstGeom prst="wedgeRectCallou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Unstablization</a:t>
            </a:r>
            <a:r>
              <a:rPr lang="en-US" dirty="0" smtClean="0"/>
              <a:t> of PER proteins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1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89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  <a:solidFill>
            <a:schemeClr val="tx1"/>
          </a:solidFill>
        </p:spPr>
        <p:txBody>
          <a:bodyPr/>
          <a:lstStyle/>
          <a:p>
            <a:pPr>
              <a:buFont typeface="Arial" charset="0"/>
              <a:buNone/>
            </a:pPr>
            <a:r>
              <a:rPr lang="en-US" sz="1400" dirty="0" smtClean="0">
                <a:solidFill>
                  <a:schemeClr val="bg1"/>
                </a:solidFill>
              </a:rPr>
              <a:t>CRY-PER or PER-PER </a:t>
            </a:r>
            <a:r>
              <a:rPr lang="en-US" sz="1400" dirty="0" err="1" smtClean="0">
                <a:solidFill>
                  <a:schemeClr val="bg1"/>
                </a:solidFill>
              </a:rPr>
              <a:t>dimers</a:t>
            </a:r>
            <a:r>
              <a:rPr lang="en-US" sz="1400" dirty="0" smtClean="0">
                <a:solidFill>
                  <a:schemeClr val="bg1"/>
                </a:solidFill>
              </a:rPr>
              <a:t> form in the cytoplasm and transport back into the nucleus. A CRY-PER dimer </a:t>
            </a:r>
          </a:p>
          <a:p>
            <a:pPr>
              <a:buFont typeface="Arial" charset="0"/>
              <a:buNone/>
            </a:pPr>
            <a:r>
              <a:rPr lang="en-US" sz="1400" dirty="0" smtClean="0">
                <a:solidFill>
                  <a:schemeClr val="bg1"/>
                </a:solidFill>
              </a:rPr>
              <a:t>binds </a:t>
            </a:r>
            <a:r>
              <a:rPr lang="en-US" sz="1400" i="1" dirty="0" smtClean="0">
                <a:solidFill>
                  <a:schemeClr val="bg1"/>
                </a:solidFill>
              </a:rPr>
              <a:t>Baml1 </a:t>
            </a:r>
            <a:r>
              <a:rPr lang="en-US" sz="1400" dirty="0" smtClean="0">
                <a:solidFill>
                  <a:schemeClr val="bg1"/>
                </a:solidFill>
              </a:rPr>
              <a:t>and </a:t>
            </a:r>
            <a:r>
              <a:rPr lang="en-US" sz="1400" i="1" dirty="0" smtClean="0">
                <a:solidFill>
                  <a:schemeClr val="bg1"/>
                </a:solidFill>
              </a:rPr>
              <a:t>Cry</a:t>
            </a:r>
            <a:r>
              <a:rPr lang="en-US" sz="1400" dirty="0" smtClean="0">
                <a:solidFill>
                  <a:schemeClr val="bg1"/>
                </a:solidFill>
              </a:rPr>
              <a:t> genes, blocking transcription which leads to a negative feedback loop. </a:t>
            </a:r>
            <a:endParaRPr lang="en-US" sz="1400" baseline="-25000" dirty="0" smtClean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905000" y="990600"/>
            <a:ext cx="4800600" cy="4648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76600" y="2209800"/>
            <a:ext cx="1143000" cy="76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52800" y="2743200"/>
            <a:ext cx="1143000" cy="76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6" name="TextBox 6"/>
          <p:cNvSpPr txBox="1">
            <a:spLocks noChangeArrowheads="1"/>
          </p:cNvSpPr>
          <p:nvPr/>
        </p:nvSpPr>
        <p:spPr bwMode="auto">
          <a:xfrm>
            <a:off x="7620000" y="7620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itchFamily="34" charset="0"/>
              </a:rPr>
              <a:t>Cytoplasm</a:t>
            </a:r>
          </a:p>
        </p:txBody>
      </p:sp>
      <p:sp>
        <p:nvSpPr>
          <p:cNvPr id="5127" name="TextBox 9"/>
          <p:cNvSpPr txBox="1">
            <a:spLocks noChangeArrowheads="1"/>
          </p:cNvSpPr>
          <p:nvPr/>
        </p:nvSpPr>
        <p:spPr bwMode="auto">
          <a:xfrm>
            <a:off x="4114800" y="49530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Nucleus</a:t>
            </a:r>
          </a:p>
        </p:txBody>
      </p:sp>
      <p:cxnSp>
        <p:nvCxnSpPr>
          <p:cNvPr id="12" name="Elbow Connector 11"/>
          <p:cNvCxnSpPr/>
          <p:nvPr/>
        </p:nvCxnSpPr>
        <p:spPr>
          <a:xfrm flipV="1">
            <a:off x="3657600" y="19812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flipV="1">
            <a:off x="3733800" y="2438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0" name="TextBox 15"/>
          <p:cNvSpPr txBox="1">
            <a:spLocks noChangeArrowheads="1"/>
          </p:cNvSpPr>
          <p:nvPr/>
        </p:nvSpPr>
        <p:spPr bwMode="auto">
          <a:xfrm>
            <a:off x="2971800" y="19050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Baml1</a:t>
            </a:r>
          </a:p>
        </p:txBody>
      </p:sp>
      <p:sp>
        <p:nvSpPr>
          <p:cNvPr id="5131" name="TextBox 16"/>
          <p:cNvSpPr txBox="1">
            <a:spLocks noChangeArrowheads="1"/>
          </p:cNvSpPr>
          <p:nvPr/>
        </p:nvSpPr>
        <p:spPr bwMode="auto">
          <a:xfrm>
            <a:off x="4267200" y="32004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+mj-lt"/>
              </a:rPr>
              <a:t>Per 1</a:t>
            </a:r>
          </a:p>
        </p:txBody>
      </p:sp>
      <p:pic>
        <p:nvPicPr>
          <p:cNvPr id="513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29600" y="25908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40386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2819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16764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953000"/>
            <a:ext cx="4572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7" name="TextBox 27"/>
          <p:cNvSpPr txBox="1">
            <a:spLocks noChangeArrowheads="1"/>
          </p:cNvSpPr>
          <p:nvPr/>
        </p:nvSpPr>
        <p:spPr bwMode="auto">
          <a:xfrm>
            <a:off x="7315200" y="2057400"/>
            <a:ext cx="1219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Calibri" pitchFamily="34" charset="0"/>
              </a:rPr>
              <a:t>Ribosomes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953000" y="3429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953000" y="40386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40" name="TextBox 50"/>
          <p:cNvSpPr txBox="1">
            <a:spLocks noChangeArrowheads="1"/>
          </p:cNvSpPr>
          <p:nvPr/>
        </p:nvSpPr>
        <p:spPr bwMode="auto">
          <a:xfrm>
            <a:off x="3124200" y="24384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CLOCK</a:t>
            </a:r>
          </a:p>
        </p:txBody>
      </p:sp>
      <p:sp>
        <p:nvSpPr>
          <p:cNvPr id="5141" name="TextBox 51"/>
          <p:cNvSpPr txBox="1">
            <a:spLocks noChangeArrowheads="1"/>
          </p:cNvSpPr>
          <p:nvPr/>
        </p:nvSpPr>
        <p:spPr bwMode="auto">
          <a:xfrm>
            <a:off x="4267200" y="38862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Calibri" pitchFamily="34" charset="0"/>
              </a:rPr>
              <a:t>Cry 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953000" y="35814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953000" y="3810000"/>
            <a:ext cx="1143000" cy="76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953000" y="4267200"/>
            <a:ext cx="1143000" cy="76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4038600" y="1295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4267200" y="1905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943600" y="1524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562600" y="1676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781800" y="990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248400" y="1066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4958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038600" y="1066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5715000" y="990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5562600" y="1752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6781800" y="1295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477000" y="1371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57" name="TextBox 76"/>
          <p:cNvSpPr txBox="1">
            <a:spLocks noChangeArrowheads="1"/>
          </p:cNvSpPr>
          <p:nvPr/>
        </p:nvSpPr>
        <p:spPr bwMode="auto">
          <a:xfrm>
            <a:off x="4267200" y="41148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Calibri" pitchFamily="34" charset="0"/>
              </a:rPr>
              <a:t>Cry 2</a:t>
            </a:r>
          </a:p>
        </p:txBody>
      </p:sp>
      <p:sp>
        <p:nvSpPr>
          <p:cNvPr id="5158" name="TextBox 77"/>
          <p:cNvSpPr txBox="1">
            <a:spLocks noChangeArrowheads="1"/>
          </p:cNvSpPr>
          <p:nvPr/>
        </p:nvSpPr>
        <p:spPr bwMode="auto">
          <a:xfrm>
            <a:off x="4267200" y="3352800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Per 2</a:t>
            </a:r>
          </a:p>
        </p:txBody>
      </p:sp>
      <p:sp>
        <p:nvSpPr>
          <p:cNvPr id="5159" name="TextBox 80"/>
          <p:cNvSpPr txBox="1">
            <a:spLocks noChangeArrowheads="1"/>
          </p:cNvSpPr>
          <p:nvPr/>
        </p:nvSpPr>
        <p:spPr bwMode="auto">
          <a:xfrm>
            <a:off x="4267200" y="3553599"/>
            <a:ext cx="68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  <a:latin typeface="+mj-lt"/>
              </a:rPr>
              <a:t>Per 3</a:t>
            </a:r>
          </a:p>
        </p:txBody>
      </p:sp>
      <p:sp>
        <p:nvSpPr>
          <p:cNvPr id="83" name="Oval 82"/>
          <p:cNvSpPr/>
          <p:nvPr/>
        </p:nvSpPr>
        <p:spPr>
          <a:xfrm>
            <a:off x="5943600" y="5562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7848600" y="36576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85" name="Oval 84"/>
          <p:cNvSpPr/>
          <p:nvPr/>
        </p:nvSpPr>
        <p:spPr>
          <a:xfrm>
            <a:off x="7315200" y="1219200"/>
            <a:ext cx="609600" cy="30480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5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CKI</a:t>
            </a:r>
            <a:r>
              <a:rPr lang="el-GR" dirty="0"/>
              <a:t>ε</a:t>
            </a:r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5791200" y="990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86400" y="1143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29200" y="3505200"/>
            <a:ext cx="76200" cy="76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47" name="Oval 46"/>
          <p:cNvSpPr/>
          <p:nvPr/>
        </p:nvSpPr>
        <p:spPr>
          <a:xfrm>
            <a:off x="5943600" y="14478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953000" y="8382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029200" y="3581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029200" y="3733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60" name="Oval 59"/>
          <p:cNvSpPr/>
          <p:nvPr/>
        </p:nvSpPr>
        <p:spPr>
          <a:xfrm>
            <a:off x="5029200" y="3810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29200" y="3352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aseline="-25000"/>
          </a:p>
        </p:txBody>
      </p:sp>
      <p:sp>
        <p:nvSpPr>
          <p:cNvPr id="69" name="Oval 68"/>
          <p:cNvSpPr/>
          <p:nvPr/>
        </p:nvSpPr>
        <p:spPr>
          <a:xfrm>
            <a:off x="5029200" y="3429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5562600" y="2362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5562600" y="2438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4419600" y="1143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5029200" y="4343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5029200" y="40386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7772400" y="26670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5029200" y="4267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4267200" y="990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5029200" y="3962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4" name="Oval 93"/>
          <p:cNvSpPr/>
          <p:nvPr/>
        </p:nvSpPr>
        <p:spPr>
          <a:xfrm>
            <a:off x="6858000" y="2819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7086600" y="2286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6858000" y="37338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5867400" y="2819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7010400" y="4267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7620000" y="3505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7696200" y="3505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7162800" y="33528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5867400" y="2895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6172200" y="4191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7848600" y="4572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8" name="Oval 107"/>
          <p:cNvSpPr/>
          <p:nvPr/>
        </p:nvSpPr>
        <p:spPr>
          <a:xfrm>
            <a:off x="5486400" y="4572000"/>
            <a:ext cx="76200" cy="76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5486400" y="4572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3" name="Oval 112"/>
          <p:cNvSpPr/>
          <p:nvPr/>
        </p:nvSpPr>
        <p:spPr>
          <a:xfrm>
            <a:off x="6324600" y="2743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5562600" y="4572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5" name="Elbow Connector 114"/>
          <p:cNvCxnSpPr/>
          <p:nvPr/>
        </p:nvCxnSpPr>
        <p:spPr>
          <a:xfrm flipV="1">
            <a:off x="5334000" y="32004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/>
          <p:nvPr/>
        </p:nvCxnSpPr>
        <p:spPr>
          <a:xfrm flipV="1">
            <a:off x="5334000" y="3810000"/>
            <a:ext cx="457200" cy="228600"/>
          </a:xfrm>
          <a:prstGeom prst="bentConnector3">
            <a:avLst>
              <a:gd name="adj1" fmla="val 50000"/>
            </a:avLst>
          </a:prstGeom>
          <a:ln cmpd="sng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Oval 106"/>
          <p:cNvSpPr/>
          <p:nvPr/>
        </p:nvSpPr>
        <p:spPr>
          <a:xfrm>
            <a:off x="6324600" y="43434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6324600" y="4038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7848600" y="5181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6781800" y="4800600"/>
            <a:ext cx="76200" cy="76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7162800" y="47244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6553200" y="4800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7162800" y="3657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4" name="Oval 123"/>
          <p:cNvSpPr/>
          <p:nvPr/>
        </p:nvSpPr>
        <p:spPr>
          <a:xfrm>
            <a:off x="6781800" y="48006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6934200" y="1905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6705600" y="41910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7543800" y="2362200"/>
            <a:ext cx="114300" cy="1143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6781800" y="28194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6629400" y="30480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7696200" y="31242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6934200" y="3352800"/>
            <a:ext cx="114300" cy="1143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2" name="Lightning Bolt 131"/>
          <p:cNvSpPr/>
          <p:nvPr/>
        </p:nvSpPr>
        <p:spPr>
          <a:xfrm rot="11085809">
            <a:off x="7857302" y="3295189"/>
            <a:ext cx="457200" cy="228600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Lightning Bolt 132"/>
          <p:cNvSpPr/>
          <p:nvPr/>
        </p:nvSpPr>
        <p:spPr>
          <a:xfrm rot="5569150">
            <a:off x="7135805" y="1796046"/>
            <a:ext cx="457200" cy="228600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&quot;No&quot; Symbol 101"/>
          <p:cNvSpPr/>
          <p:nvPr/>
        </p:nvSpPr>
        <p:spPr>
          <a:xfrm>
            <a:off x="3733800" y="1752600"/>
            <a:ext cx="304800" cy="4572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1" name="&quot;No&quot; Symbol 120"/>
          <p:cNvSpPr/>
          <p:nvPr/>
        </p:nvSpPr>
        <p:spPr>
          <a:xfrm>
            <a:off x="3810000" y="2286000"/>
            <a:ext cx="304800" cy="4572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 0 C -0.04184 -0.0044 -0.0842 -0.00394 -0.1257 -0.01296 C -0.13455 -0.01482 -0.14063 -0.02616 -0.14827 -0.03218 C -0.16372 -0.04421 -0.179 -0.05671 -0.19514 -0.06667 C -0.22084 -0.08264 -0.24618 -0.0919 -0.27257 -0.10324 C -0.2915 -0.10139 -0.29427 -0.10648 -0.3 -0.08611 C -0.30052 -0.06898 -0.29879 -0.05139 -0.30157 -0.03449 C -0.30226 -0.03079 -0.30695 -0.03195 -0.30955 -0.03009 C -0.31511 -0.02639 -0.31962 -0.02407 -0.3257 -0.02153 C -0.37049 -0.02361 -0.3658 -0.01088 -0.379 -0.04514 C -0.38091 -0.07454 -0.38056 -0.06088 -0.38056 -0.08611 " pathEditMode="relative" ptsTypes="ffffffffffA">
                                      <p:cBhvr>
                                        <p:cTn id="22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0.02534 -0.05741 C -0.06718 -0.06181 -0.10955 -0.06135 -0.15104 -0.07037 C -0.15989 -0.07223 -0.16597 -0.08357 -0.17361 -0.08959 C -0.18906 -0.10162 -0.20434 -0.11412 -0.22048 -0.12408 C -0.24618 -0.14005 -0.27152 -0.14931 -0.29791 -0.16065 C -0.31684 -0.1588 -0.31961 -0.16389 -0.32534 -0.14352 C -0.32586 -0.12639 -0.32413 -0.1088 -0.32691 -0.0919 C -0.3276 -0.0882 -0.33229 -0.08936 -0.33489 -0.0875 C -0.34045 -0.0838 -0.34496 -0.08148 -0.35104 -0.07894 C -0.39583 -0.08102 -0.39114 -0.06829 -0.40434 -0.10255 C -0.40625 -0.13195 -0.4059 -0.11829 -0.4059 -0.14352 " pathEditMode="relative" rAng="0" ptsTypes="ffffffffffA">
                                      <p:cBhvr>
                                        <p:cTn id="24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" y="-5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0.07535 0.0537 C -0.11719 0.0493 -0.15955 0.04977 -0.20104 0.04074 C -0.2099 0.03889 -0.21597 0.02754 -0.22361 0.02153 C -0.23906 0.00949 -0.25434 -0.00301 -0.27049 -0.01297 C -0.29618 -0.02894 -0.32153 -0.0382 -0.34792 -0.04954 C -0.36684 -0.04769 -0.36962 -0.05278 -0.37535 -0.03241 C -0.37587 -0.01528 -0.37413 0.00231 -0.37691 0.01921 C -0.3776 0.02291 -0.38229 0.02176 -0.3849 0.02361 C -0.39045 0.02731 -0.39497 0.02963 -0.40104 0.03217 C -0.44583 0.03009 -0.44115 0.04282 -0.45434 0.00856 C -0.45625 -0.02084 -0.4559 -0.00718 -0.4559 -0.03241 " pathEditMode="relative" rAng="0" ptsTypes="ffffffffffA">
                                      <p:cBhvr>
                                        <p:cTn id="26" dur="2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" y="-53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0.02535 0.07592 C -0.06719 0.07152 -0.10955 0.07199 -0.15104 0.06296 C -0.1599 0.06111 -0.16597 0.04977 -0.17361 0.04375 C -0.18906 0.03171 -0.20434 0.01921 -0.22049 0.00926 C -0.24618 -0.00672 -0.27153 -0.01598 -0.29792 -0.02732 C -0.31684 -0.02547 -0.31962 -0.03056 -0.32535 -0.01019 C -0.32587 0.00694 -0.32413 0.02453 -0.32691 0.04143 C -0.3276 0.04514 -0.33229 0.04398 -0.3349 0.04583 C -0.34045 0.04953 -0.34497 0.05185 -0.35104 0.05439 C -0.39583 0.05231 -0.39115 0.06504 -0.40434 0.03078 C -0.40625 0.00139 -0.4059 0.01504 -0.4059 -0.01019 " pathEditMode="relative" rAng="0" ptsTypes="ffffffffffA">
                                      <p:cBhvr>
                                        <p:cTn id="28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" y="-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123" grpId="0" animBg="1"/>
      <p:bldP spid="127" grpId="0" animBg="1"/>
      <p:bldP spid="131" grpId="0" animBg="1"/>
      <p:bldP spid="132" grpId="0" animBg="1"/>
      <p:bldP spid="133" grpId="0" animBg="1"/>
      <p:bldP spid="102" grpId="0" animBg="1"/>
      <p:bldP spid="1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728</TotalTime>
  <Words>586</Words>
  <Application>Microsoft Office PowerPoint</Application>
  <PresentationFormat>On-screen Show (4:3)</PresentationFormat>
  <Paragraphs>203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Comparison of Wildtype vs. FASPS Mammalian Molecular Clocks</vt:lpstr>
      <vt:lpstr>A Typical Circadian Rhythm</vt:lpstr>
      <vt:lpstr>Legend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Familial Sleep Phase Syndrome (FASPS) Molecular Clock</vt:lpstr>
      <vt:lpstr>Slide 15</vt:lpstr>
    </vt:vector>
  </TitlesOfParts>
  <Company>Gustavus Adolphus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Comparison of a Wildtype vs. FASPS Mammalian Molecular Clock</dc:title>
  <dc:creator>Gustavus</dc:creator>
  <cp:lastModifiedBy>Erin Eppler</cp:lastModifiedBy>
  <cp:revision>85</cp:revision>
  <dcterms:created xsi:type="dcterms:W3CDTF">2010-05-08T16:47:11Z</dcterms:created>
  <dcterms:modified xsi:type="dcterms:W3CDTF">2010-05-12T03:34:47Z</dcterms:modified>
</cp:coreProperties>
</file>